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3F6F8"/>
        </a:solidFill>
      </p:bgPr>
    </p:bg>
    <p:spTree>
      <p:nvGrpSpPr>
        <p:cNvPr id="1" name=""/>
        <p:cNvGrpSpPr/>
        <p:nvPr/>
      </p:nvGrpSpPr>
      <p:grpSpPr>
        <a:xfrm>
          <a:off x="0" y="0"/>
          <a:ext cx="0" cy="0"/>
          <a:chOff x="0" y="0"/>
          <a:chExt cx="0" cy="0"/>
        </a:xfrm>
      </p:grpSpPr>
      <p:sp>
        <p:nvSpPr>
          <p:cNvPr id="2" name="Shape 0"/>
          <p:cNvSpPr/>
          <p:nvPr/>
        </p:nvSpPr>
        <p:spPr>
          <a:xfrm>
            <a:off x="0" y="0"/>
            <a:ext cx="4062984" cy="128016"/>
          </a:xfrm>
          <a:prstGeom prst="rect">
            <a:avLst/>
          </a:prstGeom>
          <a:solidFill>
            <a:srgbClr val="0F1F4D"/>
          </a:solidFill>
          <a:ln/>
        </p:spPr>
      </p:sp>
      <p:sp>
        <p:nvSpPr>
          <p:cNvPr id="3" name="Shape 1"/>
          <p:cNvSpPr/>
          <p:nvPr/>
        </p:nvSpPr>
        <p:spPr>
          <a:xfrm>
            <a:off x="4062984" y="0"/>
            <a:ext cx="4062984" cy="128016"/>
          </a:xfrm>
          <a:prstGeom prst="rect">
            <a:avLst/>
          </a:prstGeom>
          <a:solidFill>
            <a:srgbClr val="1B3FA0"/>
          </a:solidFill>
          <a:ln/>
        </p:spPr>
      </p:sp>
      <p:sp>
        <p:nvSpPr>
          <p:cNvPr id="4" name="Shape 2"/>
          <p:cNvSpPr/>
          <p:nvPr/>
        </p:nvSpPr>
        <p:spPr>
          <a:xfrm>
            <a:off x="8125968" y="0"/>
            <a:ext cx="4062984" cy="128016"/>
          </a:xfrm>
          <a:prstGeom prst="rect">
            <a:avLst/>
          </a:prstGeom>
          <a:solidFill>
            <a:srgbClr val="C8102E"/>
          </a:solidFill>
          <a:ln/>
        </p:spPr>
      </p:sp>
      <p:sp>
        <p:nvSpPr>
          <p:cNvPr id="5" name="Shape 3"/>
          <p:cNvSpPr/>
          <p:nvPr/>
        </p:nvSpPr>
        <p:spPr>
          <a:xfrm>
            <a:off x="640080" y="292608"/>
            <a:ext cx="2331720" cy="365760"/>
          </a:xfrm>
          <a:prstGeom prst="roundRect">
            <a:avLst>
              <a:gd name="adj" fmla="val 50000"/>
            </a:avLst>
          </a:prstGeom>
          <a:solidFill>
            <a:srgbClr val="C8102E"/>
          </a:solidFill>
          <a:ln/>
        </p:spPr>
      </p:sp>
      <p:sp>
        <p:nvSpPr>
          <p:cNvPr id="6" name="Text 4"/>
          <p:cNvSpPr/>
          <p:nvPr/>
        </p:nvSpPr>
        <p:spPr>
          <a:xfrm>
            <a:off x="640080" y="292608"/>
            <a:ext cx="2331720" cy="365760"/>
          </a:xfrm>
          <a:prstGeom prst="rect">
            <a:avLst/>
          </a:prstGeom>
          <a:noFill/>
          <a:ln/>
        </p:spPr>
        <p:txBody>
          <a:bodyPr wrap="square" lIns="0" tIns="0" rIns="0" bIns="0" rtlCol="0" anchor="ctr"/>
          <a:lstStyle/>
          <a:p>
            <a:pPr algn="ctr" indent="0" marL="0">
              <a:buNone/>
            </a:pPr>
            <a:r>
              <a:rPr lang="en-US" sz="1100" b="1" spc="50" kern="0" dirty="0">
                <a:solidFill>
                  <a:srgbClr val="FFFFFF"/>
                </a:solidFill>
                <a:latin typeface="Calibri" pitchFamily="34" charset="0"/>
                <a:ea typeface="Calibri" pitchFamily="34" charset="-122"/>
                <a:cs typeface="Calibri" pitchFamily="34" charset="-120"/>
              </a:rPr>
              <a:t>PREZENTARE COMERCIALĂ</a:t>
            </a:r>
            <a:endParaRPr lang="en-US" sz="1100" dirty="0"/>
          </a:p>
        </p:txBody>
      </p:sp>
      <p:pic>
        <p:nvPicPr>
          <p:cNvPr id="7" name="Image 0" descr="/home/claude/packshot_v2.jpg">    </p:cNvPr>
          <p:cNvPicPr>
            <a:picLocks noChangeAspect="1"/>
          </p:cNvPicPr>
          <p:nvPr/>
        </p:nvPicPr>
        <p:blipFill>
          <a:blip r:embed="rId1"/>
          <a:stretch>
            <a:fillRect/>
          </a:stretch>
        </p:blipFill>
        <p:spPr>
          <a:xfrm>
            <a:off x="699516" y="804672"/>
            <a:ext cx="10789920" cy="60693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F6F8"/>
        </a:solidFill>
      </p:bgPr>
    </p:bg>
    <p:spTree>
      <p:nvGrpSpPr>
        <p:cNvPr id="1" name=""/>
        <p:cNvGrpSpPr/>
        <p:nvPr/>
      </p:nvGrpSpPr>
      <p:grpSpPr>
        <a:xfrm>
          <a:off x="0" y="0"/>
          <a:ext cx="0" cy="0"/>
          <a:chOff x="0" y="0"/>
          <a:chExt cx="0" cy="0"/>
        </a:xfrm>
      </p:grpSpPr>
      <p:sp>
        <p:nvSpPr>
          <p:cNvPr id="2" name="Text 0"/>
          <p:cNvSpPr/>
          <p:nvPr/>
        </p:nvSpPr>
        <p:spPr>
          <a:xfrm>
            <a:off x="640080" y="457200"/>
            <a:ext cx="7315200" cy="320040"/>
          </a:xfrm>
          <a:prstGeom prst="rect">
            <a:avLst/>
          </a:prstGeom>
          <a:noFill/>
          <a:ln/>
        </p:spPr>
        <p:txBody>
          <a:bodyPr wrap="square" rtlCol="0" anchor="ctr"/>
          <a:lstStyle/>
          <a:p>
            <a:pPr indent="0" marL="0">
              <a:buNone/>
            </a:pPr>
            <a:r>
              <a:rPr lang="en-US" sz="1300" b="1" spc="150" kern="0" dirty="0">
                <a:solidFill>
                  <a:srgbClr val="1B3FA0"/>
                </a:solidFill>
                <a:latin typeface="Calibri" pitchFamily="34" charset="0"/>
                <a:ea typeface="Calibri" pitchFamily="34" charset="-122"/>
                <a:cs typeface="Calibri" pitchFamily="34" charset="-120"/>
              </a:rPr>
              <a:t>O PIAȚA CARE SE SCHIMBĂ</a:t>
            </a:r>
            <a:endParaRPr lang="en-US" sz="1300" dirty="0"/>
          </a:p>
        </p:txBody>
      </p:sp>
      <p:sp>
        <p:nvSpPr>
          <p:cNvPr id="3" name="Text 1"/>
          <p:cNvSpPr/>
          <p:nvPr/>
        </p:nvSpPr>
        <p:spPr>
          <a:xfrm>
            <a:off x="640080" y="777240"/>
            <a:ext cx="10881360" cy="822960"/>
          </a:xfrm>
          <a:prstGeom prst="rect">
            <a:avLst/>
          </a:prstGeom>
          <a:noFill/>
          <a:ln/>
        </p:spPr>
        <p:txBody>
          <a:bodyPr wrap="square" rtlCol="0" anchor="ctr"/>
          <a:lstStyle/>
          <a:p>
            <a:pPr indent="0" marL="0">
              <a:buNone/>
            </a:pPr>
            <a:r>
              <a:rPr lang="en-US" sz="3000" b="1" dirty="0">
                <a:solidFill>
                  <a:srgbClr val="0F1F4D"/>
                </a:solidFill>
                <a:latin typeface="Cambria" pitchFamily="34" charset="0"/>
                <a:ea typeface="Cambria" pitchFamily="34" charset="-122"/>
                <a:cs typeface="Cambria" pitchFamily="34" charset="-120"/>
              </a:rPr>
              <a:t>O nouă etapă: </a:t>
            </a:r>
            <a:pPr indent="0" marL="0">
              <a:buNone/>
            </a:pPr>
            <a:r>
              <a:rPr lang="en-US" sz="3000" b="1" dirty="0">
                <a:solidFill>
                  <a:srgbClr val="C8102E"/>
                </a:solidFill>
                <a:latin typeface="Cambria" pitchFamily="34" charset="0"/>
                <a:ea typeface="Cambria" pitchFamily="34" charset="-122"/>
                <a:cs typeface="Cambria" pitchFamily="34" charset="-120"/>
              </a:rPr>
              <a:t>DIGITAL METAL &amp; TIB</a:t>
            </a:r>
            <a:endParaRPr lang="en-US" sz="3000" dirty="0"/>
          </a:p>
        </p:txBody>
      </p:sp>
      <p:sp>
        <p:nvSpPr>
          <p:cNvPr id="4" name="Text 2"/>
          <p:cNvSpPr/>
          <p:nvPr/>
        </p:nvSpPr>
        <p:spPr>
          <a:xfrm>
            <a:off x="640080" y="1691640"/>
            <a:ext cx="6675120" cy="1554480"/>
          </a:xfrm>
          <a:prstGeom prst="rect">
            <a:avLst/>
          </a:prstGeom>
          <a:noFill/>
          <a:ln/>
        </p:spPr>
        <p:txBody>
          <a:bodyPr wrap="square" rtlCol="0" anchor="ctr"/>
          <a:lstStyle/>
          <a:p>
            <a:pPr indent="0" marL="0">
              <a:lnSpc>
                <a:spcPct val="125000"/>
              </a:lnSpc>
              <a:buNone/>
            </a:pPr>
            <a:r>
              <a:rPr lang="en-US" sz="1450" dirty="0">
                <a:solidFill>
                  <a:srgbClr val="3A4656"/>
                </a:solidFill>
                <a:latin typeface="Calibri" pitchFamily="34" charset="0"/>
                <a:ea typeface="Calibri" pitchFamily="34" charset="-122"/>
                <a:cs typeface="Calibri" pitchFamily="34" charset="-120"/>
              </a:rPr>
              <a:t>Piața cere digitalizare, iar ROMEXPO răspunde printr-o poziționare strategică de amploare. Începând cu 2027, organizăm DIGITAL METAL &amp; TIB, un pas important pentru întreaga industrie și un semnal clar de aliniere la standardele internaționale ale sectorului.</a:t>
            </a:r>
            <a:endParaRPr lang="en-US" sz="1450" dirty="0"/>
          </a:p>
        </p:txBody>
      </p:sp>
      <p:sp>
        <p:nvSpPr>
          <p:cNvPr id="5" name="Shape 3"/>
          <p:cNvSpPr/>
          <p:nvPr/>
        </p:nvSpPr>
        <p:spPr>
          <a:xfrm>
            <a:off x="640080" y="3429000"/>
            <a:ext cx="6675120" cy="2331720"/>
          </a:xfrm>
          <a:prstGeom prst="roundRect">
            <a:avLst>
              <a:gd name="adj" fmla="val 3137"/>
            </a:avLst>
          </a:prstGeom>
          <a:solidFill>
            <a:srgbClr val="0F1F4D"/>
          </a:solidFill>
          <a:ln/>
        </p:spPr>
      </p:sp>
      <p:sp>
        <p:nvSpPr>
          <p:cNvPr id="6" name="Text 4"/>
          <p:cNvSpPr/>
          <p:nvPr/>
        </p:nvSpPr>
        <p:spPr>
          <a:xfrm>
            <a:off x="960120" y="3657600"/>
            <a:ext cx="6035040" cy="1600200"/>
          </a:xfrm>
          <a:prstGeom prst="rect">
            <a:avLst/>
          </a:prstGeom>
          <a:noFill/>
          <a:ln/>
        </p:spPr>
        <p:txBody>
          <a:bodyPr wrap="square" lIns="0" tIns="0" rIns="0" bIns="0" rtlCol="0" anchor="ctr"/>
          <a:lstStyle/>
          <a:p>
            <a:pPr indent="0" marL="0">
              <a:lnSpc>
                <a:spcPct val="130000"/>
              </a:lnSpc>
              <a:buNone/>
            </a:pPr>
            <a:r>
              <a:rPr lang="en-US" sz="1600" i="1" dirty="0">
                <a:solidFill>
                  <a:srgbClr val="FFFFFF"/>
                </a:solidFill>
                <a:latin typeface="Cambria" pitchFamily="34" charset="0"/>
                <a:ea typeface="Cambria" pitchFamily="34" charset="-122"/>
                <a:cs typeface="Cambria" pitchFamily="34" charset="-120"/>
              </a:rPr>
              <a:t>„Industria are nevoie de un eveniment care vorbește limbajul digitalizării, nu doar al expunerii de produse. DIGITAL METAL &amp; TIB este răspunsul nostru la această nevoie.”</a:t>
            </a:r>
            <a:endParaRPr lang="en-US" sz="1600" dirty="0"/>
          </a:p>
        </p:txBody>
      </p:sp>
      <p:sp>
        <p:nvSpPr>
          <p:cNvPr id="7" name="Text 5"/>
          <p:cNvSpPr/>
          <p:nvPr/>
        </p:nvSpPr>
        <p:spPr>
          <a:xfrm>
            <a:off x="960120" y="5257800"/>
            <a:ext cx="6035040" cy="365760"/>
          </a:xfrm>
          <a:prstGeom prst="rect">
            <a:avLst/>
          </a:prstGeom>
          <a:noFill/>
          <a:ln/>
        </p:spPr>
        <p:txBody>
          <a:bodyPr wrap="square" rtlCol="0" anchor="ctr"/>
          <a:lstStyle/>
          <a:p>
            <a:pPr indent="0" marL="0">
              <a:buNone/>
            </a:pPr>
            <a:r>
              <a:rPr lang="en-US" sz="1150" b="1" spc="50" kern="0" dirty="0">
                <a:solidFill>
                  <a:srgbClr val="FF8FA0"/>
                </a:solidFill>
                <a:latin typeface="Calibri" pitchFamily="34" charset="0"/>
                <a:ea typeface="Calibri" pitchFamily="34" charset="-122"/>
                <a:cs typeface="Calibri" pitchFamily="34" charset="-120"/>
              </a:rPr>
              <a:t>OANA NETBAI, Director Comercial ROMEXPO</a:t>
            </a:r>
            <a:endParaRPr lang="en-US" sz="1150" dirty="0"/>
          </a:p>
        </p:txBody>
      </p:sp>
      <p:sp>
        <p:nvSpPr>
          <p:cNvPr id="8" name="Shape 6"/>
          <p:cNvSpPr/>
          <p:nvPr/>
        </p:nvSpPr>
        <p:spPr>
          <a:xfrm>
            <a:off x="7635240" y="1691640"/>
            <a:ext cx="566928" cy="566928"/>
          </a:xfrm>
          <a:prstGeom prst="ellipse">
            <a:avLst/>
          </a:prstGeom>
          <a:solidFill>
            <a:srgbClr val="C8102E"/>
          </a:solidFill>
          <a:ln/>
        </p:spPr>
      </p:sp>
      <p:pic>
        <p:nvPicPr>
          <p:cNvPr id="9" name="Image 0" descr="preencoded.png">    </p:cNvPr>
          <p:cNvPicPr>
            <a:picLocks noChangeAspect="1"/>
          </p:cNvPicPr>
          <p:nvPr/>
        </p:nvPicPr>
        <p:blipFill>
          <a:blip r:embed="rId1"/>
          <a:stretch>
            <a:fillRect/>
          </a:stretch>
        </p:blipFill>
        <p:spPr>
          <a:xfrm>
            <a:off x="7772400" y="1828800"/>
            <a:ext cx="292608" cy="292608"/>
          </a:xfrm>
          <a:prstGeom prst="rect">
            <a:avLst/>
          </a:prstGeom>
        </p:spPr>
      </p:pic>
      <p:sp>
        <p:nvSpPr>
          <p:cNvPr id="10" name="Text 7"/>
          <p:cNvSpPr/>
          <p:nvPr/>
        </p:nvSpPr>
        <p:spPr>
          <a:xfrm>
            <a:off x="8549640" y="1673352"/>
            <a:ext cx="3017520" cy="320040"/>
          </a:xfrm>
          <a:prstGeom prst="rect">
            <a:avLst/>
          </a:prstGeom>
          <a:noFill/>
          <a:ln/>
        </p:spPr>
        <p:txBody>
          <a:bodyPr wrap="square" lIns="0" tIns="0" rIns="0" bIns="0" rtlCol="0" anchor="ctr"/>
          <a:lstStyle/>
          <a:p>
            <a:pPr indent="0" marL="0">
              <a:buNone/>
            </a:pPr>
            <a:r>
              <a:rPr lang="en-US" sz="1450" b="1" dirty="0">
                <a:solidFill>
                  <a:srgbClr val="0F1F4D"/>
                </a:solidFill>
                <a:latin typeface="Calibri" pitchFamily="34" charset="0"/>
                <a:ea typeface="Calibri" pitchFamily="34" charset="-122"/>
                <a:cs typeface="Calibri" pitchFamily="34" charset="-120"/>
              </a:rPr>
              <a:t>Aliniere internațională</a:t>
            </a:r>
            <a:endParaRPr lang="en-US" sz="1450" dirty="0"/>
          </a:p>
        </p:txBody>
      </p:sp>
      <p:sp>
        <p:nvSpPr>
          <p:cNvPr id="11" name="Text 8"/>
          <p:cNvSpPr/>
          <p:nvPr/>
        </p:nvSpPr>
        <p:spPr>
          <a:xfrm>
            <a:off x="8549640" y="2002536"/>
            <a:ext cx="3017520" cy="640080"/>
          </a:xfrm>
          <a:prstGeom prst="rect">
            <a:avLst/>
          </a:prstGeom>
          <a:noFill/>
          <a:ln/>
        </p:spPr>
        <p:txBody>
          <a:bodyPr wrap="square" lIns="0" tIns="0" rIns="0" bIns="0" rtlCol="0" anchor="ctr"/>
          <a:lstStyle/>
          <a:p>
            <a:pPr indent="0" marL="0">
              <a:lnSpc>
                <a:spcPct val="115000"/>
              </a:lnSpc>
              <a:buNone/>
            </a:pPr>
            <a:r>
              <a:rPr lang="en-US" sz="1150" dirty="0">
                <a:solidFill>
                  <a:srgbClr val="8394A8"/>
                </a:solidFill>
                <a:latin typeface="Calibri" pitchFamily="34" charset="0"/>
                <a:ea typeface="Calibri" pitchFamily="34" charset="-122"/>
                <a:cs typeface="Calibri" pitchFamily="34" charset="-120"/>
              </a:rPr>
              <a:t>La direcția marilor târguri europene de profil</a:t>
            </a:r>
            <a:endParaRPr lang="en-US" sz="1150" dirty="0"/>
          </a:p>
        </p:txBody>
      </p:sp>
      <p:sp>
        <p:nvSpPr>
          <p:cNvPr id="12" name="Shape 9"/>
          <p:cNvSpPr/>
          <p:nvPr/>
        </p:nvSpPr>
        <p:spPr>
          <a:xfrm>
            <a:off x="7635240" y="3017520"/>
            <a:ext cx="566928" cy="566928"/>
          </a:xfrm>
          <a:prstGeom prst="ellipse">
            <a:avLst/>
          </a:prstGeom>
          <a:solidFill>
            <a:srgbClr val="1B3FA0"/>
          </a:solidFill>
          <a:ln/>
        </p:spPr>
      </p:sp>
      <p:pic>
        <p:nvPicPr>
          <p:cNvPr id="13" name="Image 1" descr="preencoded.png">    </p:cNvPr>
          <p:cNvPicPr>
            <a:picLocks noChangeAspect="1"/>
          </p:cNvPicPr>
          <p:nvPr/>
        </p:nvPicPr>
        <p:blipFill>
          <a:blip r:embed="rId2"/>
          <a:stretch>
            <a:fillRect/>
          </a:stretch>
        </p:blipFill>
        <p:spPr>
          <a:xfrm>
            <a:off x="7772400" y="3154680"/>
            <a:ext cx="292608" cy="292608"/>
          </a:xfrm>
          <a:prstGeom prst="rect">
            <a:avLst/>
          </a:prstGeom>
        </p:spPr>
      </p:pic>
      <p:sp>
        <p:nvSpPr>
          <p:cNvPr id="14" name="Text 10"/>
          <p:cNvSpPr/>
          <p:nvPr/>
        </p:nvSpPr>
        <p:spPr>
          <a:xfrm>
            <a:off x="8549640" y="2999232"/>
            <a:ext cx="3017520" cy="320040"/>
          </a:xfrm>
          <a:prstGeom prst="rect">
            <a:avLst/>
          </a:prstGeom>
          <a:noFill/>
          <a:ln/>
        </p:spPr>
        <p:txBody>
          <a:bodyPr wrap="square" lIns="0" tIns="0" rIns="0" bIns="0" rtlCol="0" anchor="ctr"/>
          <a:lstStyle/>
          <a:p>
            <a:pPr indent="0" marL="0">
              <a:buNone/>
            </a:pPr>
            <a:r>
              <a:rPr lang="en-US" sz="1450" b="1" dirty="0">
                <a:solidFill>
                  <a:srgbClr val="0F1F4D"/>
                </a:solidFill>
                <a:latin typeface="Calibri" pitchFamily="34" charset="0"/>
                <a:ea typeface="Calibri" pitchFamily="34" charset="-122"/>
                <a:cs typeface="Calibri" pitchFamily="34" charset="-120"/>
              </a:rPr>
              <a:t>Ecosistem unificat</a:t>
            </a:r>
            <a:endParaRPr lang="en-US" sz="1450" dirty="0"/>
          </a:p>
        </p:txBody>
      </p:sp>
      <p:sp>
        <p:nvSpPr>
          <p:cNvPr id="15" name="Text 11"/>
          <p:cNvSpPr/>
          <p:nvPr/>
        </p:nvSpPr>
        <p:spPr>
          <a:xfrm>
            <a:off x="8549640" y="3328416"/>
            <a:ext cx="3017520" cy="640080"/>
          </a:xfrm>
          <a:prstGeom prst="rect">
            <a:avLst/>
          </a:prstGeom>
          <a:noFill/>
          <a:ln/>
        </p:spPr>
        <p:txBody>
          <a:bodyPr wrap="square" lIns="0" tIns="0" rIns="0" bIns="0" rtlCol="0" anchor="ctr"/>
          <a:lstStyle/>
          <a:p>
            <a:pPr indent="0" marL="0">
              <a:lnSpc>
                <a:spcPct val="115000"/>
              </a:lnSpc>
              <a:buNone/>
            </a:pPr>
            <a:r>
              <a:rPr lang="en-US" sz="1150" dirty="0">
                <a:solidFill>
                  <a:srgbClr val="8394A8"/>
                </a:solidFill>
                <a:latin typeface="Calibri" pitchFamily="34" charset="0"/>
                <a:ea typeface="Calibri" pitchFamily="34" charset="-122"/>
                <a:cs typeface="Calibri" pitchFamily="34" charset="-120"/>
              </a:rPr>
              <a:t>Comunitatea Metal și comunitatea TIB, sub un singur brand</a:t>
            </a:r>
            <a:endParaRPr lang="en-US" sz="1150" dirty="0"/>
          </a:p>
        </p:txBody>
      </p:sp>
      <p:sp>
        <p:nvSpPr>
          <p:cNvPr id="16" name="Shape 12"/>
          <p:cNvSpPr/>
          <p:nvPr/>
        </p:nvSpPr>
        <p:spPr>
          <a:xfrm>
            <a:off x="7635240" y="4343400"/>
            <a:ext cx="566928" cy="566928"/>
          </a:xfrm>
          <a:prstGeom prst="ellipse">
            <a:avLst/>
          </a:prstGeom>
          <a:solidFill>
            <a:srgbClr val="A37700"/>
          </a:solidFill>
          <a:ln/>
        </p:spPr>
      </p:sp>
      <p:pic>
        <p:nvPicPr>
          <p:cNvPr id="17" name="Image 2" descr="preencoded.png">    </p:cNvPr>
          <p:cNvPicPr>
            <a:picLocks noChangeAspect="1"/>
          </p:cNvPicPr>
          <p:nvPr/>
        </p:nvPicPr>
        <p:blipFill>
          <a:blip r:embed="rId3"/>
          <a:stretch>
            <a:fillRect/>
          </a:stretch>
        </p:blipFill>
        <p:spPr>
          <a:xfrm>
            <a:off x="7772400" y="4480560"/>
            <a:ext cx="292608" cy="292608"/>
          </a:xfrm>
          <a:prstGeom prst="rect">
            <a:avLst/>
          </a:prstGeom>
        </p:spPr>
      </p:pic>
      <p:sp>
        <p:nvSpPr>
          <p:cNvPr id="18" name="Text 13"/>
          <p:cNvSpPr/>
          <p:nvPr/>
        </p:nvSpPr>
        <p:spPr>
          <a:xfrm>
            <a:off x="8549640" y="4325112"/>
            <a:ext cx="3017520" cy="320040"/>
          </a:xfrm>
          <a:prstGeom prst="rect">
            <a:avLst/>
          </a:prstGeom>
          <a:noFill/>
          <a:ln/>
        </p:spPr>
        <p:txBody>
          <a:bodyPr wrap="square" lIns="0" tIns="0" rIns="0" bIns="0" rtlCol="0" anchor="ctr"/>
          <a:lstStyle/>
          <a:p>
            <a:pPr indent="0" marL="0">
              <a:buNone/>
            </a:pPr>
            <a:r>
              <a:rPr lang="en-US" sz="1450" b="1" dirty="0">
                <a:solidFill>
                  <a:srgbClr val="0F1F4D"/>
                </a:solidFill>
                <a:latin typeface="Calibri" pitchFamily="34" charset="0"/>
                <a:ea typeface="Calibri" pitchFamily="34" charset="-122"/>
                <a:cs typeface="Calibri" pitchFamily="34" charset="-120"/>
              </a:rPr>
              <a:t>Focus pe Industry 4.0</a:t>
            </a:r>
            <a:endParaRPr lang="en-US" sz="1450" dirty="0"/>
          </a:p>
        </p:txBody>
      </p:sp>
      <p:sp>
        <p:nvSpPr>
          <p:cNvPr id="19" name="Text 14"/>
          <p:cNvSpPr/>
          <p:nvPr/>
        </p:nvSpPr>
        <p:spPr>
          <a:xfrm>
            <a:off x="8549640" y="4654296"/>
            <a:ext cx="3017520" cy="640080"/>
          </a:xfrm>
          <a:prstGeom prst="rect">
            <a:avLst/>
          </a:prstGeom>
          <a:noFill/>
          <a:ln/>
        </p:spPr>
        <p:txBody>
          <a:bodyPr wrap="square" lIns="0" tIns="0" rIns="0" bIns="0" rtlCol="0" anchor="ctr"/>
          <a:lstStyle/>
          <a:p>
            <a:pPr indent="0" marL="0">
              <a:lnSpc>
                <a:spcPct val="115000"/>
              </a:lnSpc>
              <a:buNone/>
            </a:pPr>
            <a:r>
              <a:rPr lang="en-US" sz="1150" dirty="0">
                <a:solidFill>
                  <a:srgbClr val="8394A8"/>
                </a:solidFill>
                <a:latin typeface="Calibri" pitchFamily="34" charset="0"/>
                <a:ea typeface="Calibri" pitchFamily="34" charset="-122"/>
                <a:cs typeface="Calibri" pitchFamily="34" charset="-120"/>
              </a:rPr>
              <a:t>Automatizare, robotică, mentenanță predictivă, software</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3F6F8"/>
        </a:solidFill>
      </p:bgPr>
    </p:bg>
    <p:spTree>
      <p:nvGrpSpPr>
        <p:cNvPr id="1" name=""/>
        <p:cNvGrpSpPr/>
        <p:nvPr/>
      </p:nvGrpSpPr>
      <p:grpSpPr>
        <a:xfrm>
          <a:off x="0" y="0"/>
          <a:ext cx="0" cy="0"/>
          <a:chOff x="0" y="0"/>
          <a:chExt cx="0" cy="0"/>
        </a:xfrm>
      </p:grpSpPr>
      <p:sp>
        <p:nvSpPr>
          <p:cNvPr id="2" name="Text 0"/>
          <p:cNvSpPr/>
          <p:nvPr/>
        </p:nvSpPr>
        <p:spPr>
          <a:xfrm>
            <a:off x="640080" y="457200"/>
            <a:ext cx="7315200" cy="320040"/>
          </a:xfrm>
          <a:prstGeom prst="rect">
            <a:avLst/>
          </a:prstGeom>
          <a:noFill/>
          <a:ln/>
        </p:spPr>
        <p:txBody>
          <a:bodyPr wrap="square" rtlCol="0" anchor="ctr"/>
          <a:lstStyle/>
          <a:p>
            <a:pPr indent="0" marL="0">
              <a:buNone/>
            </a:pPr>
            <a:r>
              <a:rPr lang="en-US" sz="1300" b="1" spc="150" kern="0" dirty="0">
                <a:solidFill>
                  <a:srgbClr val="C8102E"/>
                </a:solidFill>
                <a:latin typeface="Calibri" pitchFamily="34" charset="0"/>
                <a:ea typeface="Calibri" pitchFamily="34" charset="-122"/>
                <a:cs typeface="Calibri" pitchFamily="34" charset="-120"/>
              </a:rPr>
              <a:t>NOUL CONCEPT</a:t>
            </a:r>
            <a:endParaRPr lang="en-US" sz="1300" dirty="0"/>
          </a:p>
        </p:txBody>
      </p:sp>
      <p:sp>
        <p:nvSpPr>
          <p:cNvPr id="3" name="Text 1"/>
          <p:cNvSpPr/>
          <p:nvPr/>
        </p:nvSpPr>
        <p:spPr>
          <a:xfrm>
            <a:off x="640080" y="777240"/>
            <a:ext cx="10881360" cy="822960"/>
          </a:xfrm>
          <a:prstGeom prst="rect">
            <a:avLst/>
          </a:prstGeom>
          <a:noFill/>
          <a:ln/>
        </p:spPr>
        <p:txBody>
          <a:bodyPr wrap="square" rtlCol="0" anchor="ctr"/>
          <a:lstStyle/>
          <a:p>
            <a:pPr indent="0" marL="0">
              <a:buNone/>
            </a:pPr>
            <a:r>
              <a:rPr lang="en-US" sz="2800" b="1" dirty="0">
                <a:solidFill>
                  <a:srgbClr val="0F1F4D"/>
                </a:solidFill>
                <a:latin typeface="Cambria" pitchFamily="34" charset="0"/>
                <a:ea typeface="Cambria" pitchFamily="34" charset="-122"/>
                <a:cs typeface="Cambria" pitchFamily="34" charset="-120"/>
              </a:rPr>
              <a:t>Platforma de referință pentru transformarea digitală</a:t>
            </a:r>
            <a:endParaRPr lang="en-US" sz="2800" dirty="0"/>
          </a:p>
        </p:txBody>
      </p:sp>
      <p:sp>
        <p:nvSpPr>
          <p:cNvPr id="4" name="Shape 2"/>
          <p:cNvSpPr/>
          <p:nvPr/>
        </p:nvSpPr>
        <p:spPr>
          <a:xfrm>
            <a:off x="640080" y="1920240"/>
            <a:ext cx="3520440" cy="1737360"/>
          </a:xfrm>
          <a:prstGeom prst="roundRect">
            <a:avLst>
              <a:gd name="adj" fmla="val 3684"/>
            </a:avLst>
          </a:prstGeom>
          <a:solidFill>
            <a:srgbClr val="FFFFFF"/>
          </a:solidFill>
          <a:ln/>
          <a:effectLst>
            <a:outerShdw sx="100000" sy="100000" kx="0" ky="0" algn="bl" rotWithShape="0" blurRad="76200" dist="25400" dir="5400000">
              <a:srgbClr val="000000">
                <a:alpha val="10000"/>
              </a:srgbClr>
            </a:outerShdw>
          </a:effectLst>
        </p:spPr>
      </p:sp>
      <p:sp>
        <p:nvSpPr>
          <p:cNvPr id="5" name="Shape 3"/>
          <p:cNvSpPr/>
          <p:nvPr/>
        </p:nvSpPr>
        <p:spPr>
          <a:xfrm>
            <a:off x="896112" y="2176272"/>
            <a:ext cx="502920" cy="502920"/>
          </a:xfrm>
          <a:prstGeom prst="ellipse">
            <a:avLst/>
          </a:prstGeom>
          <a:solidFill>
            <a:srgbClr val="C8102E"/>
          </a:solidFill>
          <a:ln/>
        </p:spPr>
      </p:sp>
      <p:pic>
        <p:nvPicPr>
          <p:cNvPr id="6" name="Image 0" descr="preencoded.png">    </p:cNvPr>
          <p:cNvPicPr>
            <a:picLocks noChangeAspect="1"/>
          </p:cNvPicPr>
          <p:nvPr/>
        </p:nvPicPr>
        <p:blipFill>
          <a:blip r:embed="rId1"/>
          <a:stretch>
            <a:fillRect/>
          </a:stretch>
        </p:blipFill>
        <p:spPr>
          <a:xfrm>
            <a:off x="1024128" y="2304288"/>
            <a:ext cx="256032" cy="256032"/>
          </a:xfrm>
          <a:prstGeom prst="rect">
            <a:avLst/>
          </a:prstGeom>
        </p:spPr>
      </p:pic>
      <p:sp>
        <p:nvSpPr>
          <p:cNvPr id="7" name="Text 4"/>
          <p:cNvSpPr/>
          <p:nvPr/>
        </p:nvSpPr>
        <p:spPr>
          <a:xfrm>
            <a:off x="896112" y="2834640"/>
            <a:ext cx="3008376" cy="640080"/>
          </a:xfrm>
          <a:prstGeom prst="rect">
            <a:avLst/>
          </a:prstGeom>
          <a:noFill/>
          <a:ln/>
        </p:spPr>
        <p:txBody>
          <a:bodyPr wrap="square" lIns="0" tIns="0" rIns="0" bIns="0" rtlCol="0" anchor="ctr"/>
          <a:lstStyle/>
          <a:p>
            <a:pPr indent="0" marL="0">
              <a:lnSpc>
                <a:spcPct val="115000"/>
              </a:lnSpc>
              <a:buNone/>
            </a:pPr>
            <a:r>
              <a:rPr lang="en-US" sz="1550" b="1" dirty="0">
                <a:solidFill>
                  <a:srgbClr val="0F1F4D"/>
                </a:solidFill>
                <a:latin typeface="Calibri" pitchFamily="34" charset="0"/>
                <a:ea typeface="Calibri" pitchFamily="34" charset="-122"/>
                <a:cs typeface="Calibri" pitchFamily="34" charset="-120"/>
              </a:rPr>
              <a:t>Automatizare industrială</a:t>
            </a:r>
            <a:endParaRPr lang="en-US" sz="1550" dirty="0"/>
          </a:p>
        </p:txBody>
      </p:sp>
      <p:sp>
        <p:nvSpPr>
          <p:cNvPr id="8" name="Shape 5"/>
          <p:cNvSpPr/>
          <p:nvPr/>
        </p:nvSpPr>
        <p:spPr>
          <a:xfrm>
            <a:off x="4389120" y="1920240"/>
            <a:ext cx="3520440" cy="1737360"/>
          </a:xfrm>
          <a:prstGeom prst="roundRect">
            <a:avLst>
              <a:gd name="adj" fmla="val 3684"/>
            </a:avLst>
          </a:prstGeom>
          <a:solidFill>
            <a:srgbClr val="FFFFFF"/>
          </a:solidFill>
          <a:ln/>
          <a:effectLst>
            <a:outerShdw sx="100000" sy="100000" kx="0" ky="0" algn="bl" rotWithShape="0" blurRad="76200" dist="25400" dir="5400000">
              <a:srgbClr val="000000">
                <a:alpha val="10000"/>
              </a:srgbClr>
            </a:outerShdw>
          </a:effectLst>
        </p:spPr>
      </p:sp>
      <p:sp>
        <p:nvSpPr>
          <p:cNvPr id="9" name="Shape 6"/>
          <p:cNvSpPr/>
          <p:nvPr/>
        </p:nvSpPr>
        <p:spPr>
          <a:xfrm>
            <a:off x="4645152" y="2176272"/>
            <a:ext cx="502920" cy="502920"/>
          </a:xfrm>
          <a:prstGeom prst="ellipse">
            <a:avLst/>
          </a:prstGeom>
          <a:solidFill>
            <a:srgbClr val="1B3FA0"/>
          </a:solidFill>
          <a:ln/>
        </p:spPr>
      </p:sp>
      <p:pic>
        <p:nvPicPr>
          <p:cNvPr id="10" name="Image 1" descr="preencoded.png">    </p:cNvPr>
          <p:cNvPicPr>
            <a:picLocks noChangeAspect="1"/>
          </p:cNvPicPr>
          <p:nvPr/>
        </p:nvPicPr>
        <p:blipFill>
          <a:blip r:embed="rId2"/>
          <a:stretch>
            <a:fillRect/>
          </a:stretch>
        </p:blipFill>
        <p:spPr>
          <a:xfrm>
            <a:off x="4773168" y="2304288"/>
            <a:ext cx="256032" cy="256032"/>
          </a:xfrm>
          <a:prstGeom prst="rect">
            <a:avLst/>
          </a:prstGeom>
        </p:spPr>
      </p:pic>
      <p:sp>
        <p:nvSpPr>
          <p:cNvPr id="11" name="Text 7"/>
          <p:cNvSpPr/>
          <p:nvPr/>
        </p:nvSpPr>
        <p:spPr>
          <a:xfrm>
            <a:off x="4645152" y="2834640"/>
            <a:ext cx="3008376" cy="640080"/>
          </a:xfrm>
          <a:prstGeom prst="rect">
            <a:avLst/>
          </a:prstGeom>
          <a:noFill/>
          <a:ln/>
        </p:spPr>
        <p:txBody>
          <a:bodyPr wrap="square" lIns="0" tIns="0" rIns="0" bIns="0" rtlCol="0" anchor="ctr"/>
          <a:lstStyle/>
          <a:p>
            <a:pPr indent="0" marL="0">
              <a:lnSpc>
                <a:spcPct val="115000"/>
              </a:lnSpc>
              <a:buNone/>
            </a:pPr>
            <a:r>
              <a:rPr lang="en-US" sz="1550" b="1" dirty="0">
                <a:solidFill>
                  <a:srgbClr val="0F1F4D"/>
                </a:solidFill>
                <a:latin typeface="Calibri" pitchFamily="34" charset="0"/>
                <a:ea typeface="Calibri" pitchFamily="34" charset="-122"/>
                <a:cs typeface="Calibri" pitchFamily="34" charset="-120"/>
              </a:rPr>
              <a:t>Robotică aplicată</a:t>
            </a:r>
            <a:endParaRPr lang="en-US" sz="1550" dirty="0"/>
          </a:p>
        </p:txBody>
      </p:sp>
      <p:sp>
        <p:nvSpPr>
          <p:cNvPr id="12" name="Shape 8"/>
          <p:cNvSpPr/>
          <p:nvPr/>
        </p:nvSpPr>
        <p:spPr>
          <a:xfrm>
            <a:off x="8138160" y="1920240"/>
            <a:ext cx="3520440" cy="1737360"/>
          </a:xfrm>
          <a:prstGeom prst="roundRect">
            <a:avLst>
              <a:gd name="adj" fmla="val 3684"/>
            </a:avLst>
          </a:prstGeom>
          <a:solidFill>
            <a:srgbClr val="FFFFFF"/>
          </a:solidFill>
          <a:ln/>
          <a:effectLst>
            <a:outerShdw sx="100000" sy="100000" kx="0" ky="0" algn="bl" rotWithShape="0" blurRad="76200" dist="25400" dir="5400000">
              <a:srgbClr val="000000">
                <a:alpha val="10000"/>
              </a:srgbClr>
            </a:outerShdw>
          </a:effectLst>
        </p:spPr>
      </p:sp>
      <p:sp>
        <p:nvSpPr>
          <p:cNvPr id="13" name="Shape 9"/>
          <p:cNvSpPr/>
          <p:nvPr/>
        </p:nvSpPr>
        <p:spPr>
          <a:xfrm>
            <a:off x="8394192" y="2176272"/>
            <a:ext cx="502920" cy="502920"/>
          </a:xfrm>
          <a:prstGeom prst="ellipse">
            <a:avLst/>
          </a:prstGeom>
          <a:solidFill>
            <a:srgbClr val="A37700"/>
          </a:solidFill>
          <a:ln/>
        </p:spPr>
      </p:sp>
      <p:pic>
        <p:nvPicPr>
          <p:cNvPr id="14" name="Image 2" descr="preencoded.png">    </p:cNvPr>
          <p:cNvPicPr>
            <a:picLocks noChangeAspect="1"/>
          </p:cNvPicPr>
          <p:nvPr/>
        </p:nvPicPr>
        <p:blipFill>
          <a:blip r:embed="rId3"/>
          <a:stretch>
            <a:fillRect/>
          </a:stretch>
        </p:blipFill>
        <p:spPr>
          <a:xfrm>
            <a:off x="8522208" y="2304288"/>
            <a:ext cx="256032" cy="256032"/>
          </a:xfrm>
          <a:prstGeom prst="rect">
            <a:avLst/>
          </a:prstGeom>
        </p:spPr>
      </p:pic>
      <p:sp>
        <p:nvSpPr>
          <p:cNvPr id="15" name="Text 10"/>
          <p:cNvSpPr/>
          <p:nvPr/>
        </p:nvSpPr>
        <p:spPr>
          <a:xfrm>
            <a:off x="8394192" y="2834640"/>
            <a:ext cx="3008376" cy="640080"/>
          </a:xfrm>
          <a:prstGeom prst="rect">
            <a:avLst/>
          </a:prstGeom>
          <a:noFill/>
          <a:ln/>
        </p:spPr>
        <p:txBody>
          <a:bodyPr wrap="square" lIns="0" tIns="0" rIns="0" bIns="0" rtlCol="0" anchor="ctr"/>
          <a:lstStyle/>
          <a:p>
            <a:pPr indent="0" marL="0">
              <a:lnSpc>
                <a:spcPct val="115000"/>
              </a:lnSpc>
              <a:buNone/>
            </a:pPr>
            <a:r>
              <a:rPr lang="en-US" sz="1550" b="1" dirty="0">
                <a:solidFill>
                  <a:srgbClr val="0F1F4D"/>
                </a:solidFill>
                <a:latin typeface="Calibri" pitchFamily="34" charset="0"/>
                <a:ea typeface="Calibri" pitchFamily="34" charset="-122"/>
                <a:cs typeface="Calibri" pitchFamily="34" charset="-120"/>
              </a:rPr>
              <a:t>Mentenanță predictivă</a:t>
            </a:r>
            <a:endParaRPr lang="en-US" sz="1550" dirty="0"/>
          </a:p>
        </p:txBody>
      </p:sp>
      <p:sp>
        <p:nvSpPr>
          <p:cNvPr id="16" name="Shape 11"/>
          <p:cNvSpPr/>
          <p:nvPr/>
        </p:nvSpPr>
        <p:spPr>
          <a:xfrm>
            <a:off x="640080" y="3931920"/>
            <a:ext cx="3520440" cy="1737360"/>
          </a:xfrm>
          <a:prstGeom prst="roundRect">
            <a:avLst>
              <a:gd name="adj" fmla="val 3684"/>
            </a:avLst>
          </a:prstGeom>
          <a:solidFill>
            <a:srgbClr val="FFFFFF"/>
          </a:solidFill>
          <a:ln/>
          <a:effectLst>
            <a:outerShdw sx="100000" sy="100000" kx="0" ky="0" algn="bl" rotWithShape="0" blurRad="76200" dist="25400" dir="5400000">
              <a:srgbClr val="000000">
                <a:alpha val="10000"/>
              </a:srgbClr>
            </a:outerShdw>
          </a:effectLst>
        </p:spPr>
      </p:sp>
      <p:sp>
        <p:nvSpPr>
          <p:cNvPr id="17" name="Shape 12"/>
          <p:cNvSpPr/>
          <p:nvPr/>
        </p:nvSpPr>
        <p:spPr>
          <a:xfrm>
            <a:off x="896112" y="4187952"/>
            <a:ext cx="502920" cy="502920"/>
          </a:xfrm>
          <a:prstGeom prst="ellipse">
            <a:avLst/>
          </a:prstGeom>
          <a:solidFill>
            <a:srgbClr val="C8102E"/>
          </a:solidFill>
          <a:ln/>
        </p:spPr>
      </p:sp>
      <p:pic>
        <p:nvPicPr>
          <p:cNvPr id="18" name="Image 3" descr="preencoded.png">    </p:cNvPr>
          <p:cNvPicPr>
            <a:picLocks noChangeAspect="1"/>
          </p:cNvPicPr>
          <p:nvPr/>
        </p:nvPicPr>
        <p:blipFill>
          <a:blip r:embed="rId4"/>
          <a:stretch>
            <a:fillRect/>
          </a:stretch>
        </p:blipFill>
        <p:spPr>
          <a:xfrm>
            <a:off x="1024128" y="4315968"/>
            <a:ext cx="256032" cy="256032"/>
          </a:xfrm>
          <a:prstGeom prst="rect">
            <a:avLst/>
          </a:prstGeom>
        </p:spPr>
      </p:pic>
      <p:sp>
        <p:nvSpPr>
          <p:cNvPr id="19" name="Text 13"/>
          <p:cNvSpPr/>
          <p:nvPr/>
        </p:nvSpPr>
        <p:spPr>
          <a:xfrm>
            <a:off x="896112" y="4846320"/>
            <a:ext cx="3008376" cy="640080"/>
          </a:xfrm>
          <a:prstGeom prst="rect">
            <a:avLst/>
          </a:prstGeom>
          <a:noFill/>
          <a:ln/>
        </p:spPr>
        <p:txBody>
          <a:bodyPr wrap="square" lIns="0" tIns="0" rIns="0" bIns="0" rtlCol="0" anchor="ctr"/>
          <a:lstStyle/>
          <a:p>
            <a:pPr indent="0" marL="0">
              <a:lnSpc>
                <a:spcPct val="115000"/>
              </a:lnSpc>
              <a:buNone/>
            </a:pPr>
            <a:r>
              <a:rPr lang="en-US" sz="1550" b="1" dirty="0">
                <a:solidFill>
                  <a:srgbClr val="0F1F4D"/>
                </a:solidFill>
                <a:latin typeface="Calibri" pitchFamily="34" charset="0"/>
                <a:ea typeface="Calibri" pitchFamily="34" charset="-122"/>
                <a:cs typeface="Calibri" pitchFamily="34" charset="-120"/>
              </a:rPr>
              <a:t>Industry 4.0</a:t>
            </a:r>
            <a:endParaRPr lang="en-US" sz="1550" dirty="0"/>
          </a:p>
        </p:txBody>
      </p:sp>
      <p:sp>
        <p:nvSpPr>
          <p:cNvPr id="20" name="Shape 14"/>
          <p:cNvSpPr/>
          <p:nvPr/>
        </p:nvSpPr>
        <p:spPr>
          <a:xfrm>
            <a:off x="4389120" y="3931920"/>
            <a:ext cx="3520440" cy="1737360"/>
          </a:xfrm>
          <a:prstGeom prst="roundRect">
            <a:avLst>
              <a:gd name="adj" fmla="val 3684"/>
            </a:avLst>
          </a:prstGeom>
          <a:solidFill>
            <a:srgbClr val="FFFFFF"/>
          </a:solidFill>
          <a:ln/>
          <a:effectLst>
            <a:outerShdw sx="100000" sy="100000" kx="0" ky="0" algn="bl" rotWithShape="0" blurRad="76200" dist="25400" dir="5400000">
              <a:srgbClr val="000000">
                <a:alpha val="10000"/>
              </a:srgbClr>
            </a:outerShdw>
          </a:effectLst>
        </p:spPr>
      </p:sp>
      <p:sp>
        <p:nvSpPr>
          <p:cNvPr id="21" name="Shape 15"/>
          <p:cNvSpPr/>
          <p:nvPr/>
        </p:nvSpPr>
        <p:spPr>
          <a:xfrm>
            <a:off x="4645152" y="4187952"/>
            <a:ext cx="502920" cy="502920"/>
          </a:xfrm>
          <a:prstGeom prst="ellipse">
            <a:avLst/>
          </a:prstGeom>
          <a:solidFill>
            <a:srgbClr val="1B3FA0"/>
          </a:solidFill>
          <a:ln/>
        </p:spPr>
      </p:sp>
      <p:pic>
        <p:nvPicPr>
          <p:cNvPr id="22" name="Image 4" descr="preencoded.png">    </p:cNvPr>
          <p:cNvPicPr>
            <a:picLocks noChangeAspect="1"/>
          </p:cNvPicPr>
          <p:nvPr/>
        </p:nvPicPr>
        <p:blipFill>
          <a:blip r:embed="rId5"/>
          <a:stretch>
            <a:fillRect/>
          </a:stretch>
        </p:blipFill>
        <p:spPr>
          <a:xfrm>
            <a:off x="4773168" y="4315968"/>
            <a:ext cx="256032" cy="256032"/>
          </a:xfrm>
          <a:prstGeom prst="rect">
            <a:avLst/>
          </a:prstGeom>
        </p:spPr>
      </p:pic>
      <p:sp>
        <p:nvSpPr>
          <p:cNvPr id="23" name="Text 16"/>
          <p:cNvSpPr/>
          <p:nvPr/>
        </p:nvSpPr>
        <p:spPr>
          <a:xfrm>
            <a:off x="4645152" y="4846320"/>
            <a:ext cx="3008376" cy="640080"/>
          </a:xfrm>
          <a:prstGeom prst="rect">
            <a:avLst/>
          </a:prstGeom>
          <a:noFill/>
          <a:ln/>
        </p:spPr>
        <p:txBody>
          <a:bodyPr wrap="square" lIns="0" tIns="0" rIns="0" bIns="0" rtlCol="0" anchor="ctr"/>
          <a:lstStyle/>
          <a:p>
            <a:pPr indent="0" marL="0">
              <a:lnSpc>
                <a:spcPct val="115000"/>
              </a:lnSpc>
              <a:buNone/>
            </a:pPr>
            <a:r>
              <a:rPr lang="en-US" sz="1550" b="1" dirty="0">
                <a:solidFill>
                  <a:srgbClr val="0F1F4D"/>
                </a:solidFill>
                <a:latin typeface="Calibri" pitchFamily="34" charset="0"/>
                <a:ea typeface="Calibri" pitchFamily="34" charset="-122"/>
                <a:cs typeface="Calibri" pitchFamily="34" charset="-120"/>
              </a:rPr>
              <a:t>Integrare de sisteme</a:t>
            </a:r>
            <a:endParaRPr lang="en-US" sz="1550" dirty="0"/>
          </a:p>
        </p:txBody>
      </p:sp>
      <p:sp>
        <p:nvSpPr>
          <p:cNvPr id="24" name="Shape 17"/>
          <p:cNvSpPr/>
          <p:nvPr/>
        </p:nvSpPr>
        <p:spPr>
          <a:xfrm>
            <a:off x="8138160" y="3931920"/>
            <a:ext cx="3520440" cy="1737360"/>
          </a:xfrm>
          <a:prstGeom prst="roundRect">
            <a:avLst>
              <a:gd name="adj" fmla="val 3684"/>
            </a:avLst>
          </a:prstGeom>
          <a:solidFill>
            <a:srgbClr val="FFFFFF"/>
          </a:solidFill>
          <a:ln/>
          <a:effectLst>
            <a:outerShdw sx="100000" sy="100000" kx="0" ky="0" algn="bl" rotWithShape="0" blurRad="76200" dist="25400" dir="5400000">
              <a:srgbClr val="000000">
                <a:alpha val="10000"/>
              </a:srgbClr>
            </a:outerShdw>
          </a:effectLst>
        </p:spPr>
      </p:sp>
      <p:sp>
        <p:nvSpPr>
          <p:cNvPr id="25" name="Shape 18"/>
          <p:cNvSpPr/>
          <p:nvPr/>
        </p:nvSpPr>
        <p:spPr>
          <a:xfrm>
            <a:off x="8394192" y="4187952"/>
            <a:ext cx="502920" cy="502920"/>
          </a:xfrm>
          <a:prstGeom prst="ellipse">
            <a:avLst/>
          </a:prstGeom>
          <a:solidFill>
            <a:srgbClr val="A37700"/>
          </a:solidFill>
          <a:ln/>
        </p:spPr>
      </p:sp>
      <p:pic>
        <p:nvPicPr>
          <p:cNvPr id="26" name="Image 5" descr="preencoded.png">    </p:cNvPr>
          <p:cNvPicPr>
            <a:picLocks noChangeAspect="1"/>
          </p:cNvPicPr>
          <p:nvPr/>
        </p:nvPicPr>
        <p:blipFill>
          <a:blip r:embed="rId6"/>
          <a:stretch>
            <a:fillRect/>
          </a:stretch>
        </p:blipFill>
        <p:spPr>
          <a:xfrm>
            <a:off x="8522208" y="4315968"/>
            <a:ext cx="256032" cy="256032"/>
          </a:xfrm>
          <a:prstGeom prst="rect">
            <a:avLst/>
          </a:prstGeom>
        </p:spPr>
      </p:pic>
      <p:sp>
        <p:nvSpPr>
          <p:cNvPr id="27" name="Text 19"/>
          <p:cNvSpPr/>
          <p:nvPr/>
        </p:nvSpPr>
        <p:spPr>
          <a:xfrm>
            <a:off x="8394192" y="4846320"/>
            <a:ext cx="3008376" cy="640080"/>
          </a:xfrm>
          <a:prstGeom prst="rect">
            <a:avLst/>
          </a:prstGeom>
          <a:noFill/>
          <a:ln/>
        </p:spPr>
        <p:txBody>
          <a:bodyPr wrap="square" lIns="0" tIns="0" rIns="0" bIns="0" rtlCol="0" anchor="ctr"/>
          <a:lstStyle/>
          <a:p>
            <a:pPr indent="0" marL="0">
              <a:lnSpc>
                <a:spcPct val="115000"/>
              </a:lnSpc>
              <a:buNone/>
            </a:pPr>
            <a:r>
              <a:rPr lang="en-US" sz="1550" b="1" dirty="0">
                <a:solidFill>
                  <a:srgbClr val="0F1F4D"/>
                </a:solidFill>
                <a:latin typeface="Calibri" pitchFamily="34" charset="0"/>
                <a:ea typeface="Calibri" pitchFamily="34" charset="-122"/>
                <a:cs typeface="Calibri" pitchFamily="34" charset="-120"/>
              </a:rPr>
              <a:t>Software pentru producție</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3F6F8"/>
        </a:solidFill>
      </p:bgPr>
    </p:bg>
    <p:spTree>
      <p:nvGrpSpPr>
        <p:cNvPr id="1" name=""/>
        <p:cNvGrpSpPr/>
        <p:nvPr/>
      </p:nvGrpSpPr>
      <p:grpSpPr>
        <a:xfrm>
          <a:off x="0" y="0"/>
          <a:ext cx="0" cy="0"/>
          <a:chOff x="0" y="0"/>
          <a:chExt cx="0" cy="0"/>
        </a:xfrm>
      </p:grpSpPr>
      <p:sp>
        <p:nvSpPr>
          <p:cNvPr id="2" name="Text 0"/>
          <p:cNvSpPr/>
          <p:nvPr/>
        </p:nvSpPr>
        <p:spPr>
          <a:xfrm>
            <a:off x="640080" y="457200"/>
            <a:ext cx="7315200" cy="320040"/>
          </a:xfrm>
          <a:prstGeom prst="rect">
            <a:avLst/>
          </a:prstGeom>
          <a:noFill/>
          <a:ln/>
        </p:spPr>
        <p:txBody>
          <a:bodyPr wrap="square" rtlCol="0" anchor="ctr"/>
          <a:lstStyle/>
          <a:p>
            <a:pPr indent="0" marL="0">
              <a:buNone/>
            </a:pPr>
            <a:r>
              <a:rPr lang="en-US" sz="1300" b="1" spc="150" kern="0" dirty="0">
                <a:solidFill>
                  <a:srgbClr val="1B3FA0"/>
                </a:solidFill>
                <a:latin typeface="Calibri" pitchFamily="34" charset="0"/>
                <a:ea typeface="Calibri" pitchFamily="34" charset="-122"/>
                <a:cs typeface="Calibri" pitchFamily="34" charset="-120"/>
              </a:rPr>
              <a:t>UN SINGUR BRAND UMBRELĂ</a:t>
            </a:r>
            <a:endParaRPr lang="en-US" sz="1300" dirty="0"/>
          </a:p>
        </p:txBody>
      </p:sp>
      <p:sp>
        <p:nvSpPr>
          <p:cNvPr id="3" name="Text 1"/>
          <p:cNvSpPr/>
          <p:nvPr/>
        </p:nvSpPr>
        <p:spPr>
          <a:xfrm>
            <a:off x="640080" y="777240"/>
            <a:ext cx="10881360" cy="822960"/>
          </a:xfrm>
          <a:prstGeom prst="rect">
            <a:avLst/>
          </a:prstGeom>
          <a:noFill/>
          <a:ln/>
        </p:spPr>
        <p:txBody>
          <a:bodyPr wrap="square" rtlCol="0" anchor="ctr"/>
          <a:lstStyle/>
          <a:p>
            <a:pPr indent="0" marL="0">
              <a:buNone/>
            </a:pPr>
            <a:r>
              <a:rPr lang="en-US" sz="2700" b="1" dirty="0">
                <a:solidFill>
                  <a:srgbClr val="0F1F4D"/>
                </a:solidFill>
                <a:latin typeface="Cambria" pitchFamily="34" charset="0"/>
                <a:ea typeface="Cambria" pitchFamily="34" charset="-122"/>
                <a:cs typeface="Cambria" pitchFamily="34" charset="-120"/>
              </a:rPr>
              <a:t>Convergența dintre comunitatea Metal și comunitatea TIB</a:t>
            </a:r>
            <a:endParaRPr lang="en-US" sz="2700" dirty="0"/>
          </a:p>
        </p:txBody>
      </p:sp>
      <p:sp>
        <p:nvSpPr>
          <p:cNvPr id="4" name="Shape 2"/>
          <p:cNvSpPr/>
          <p:nvPr/>
        </p:nvSpPr>
        <p:spPr>
          <a:xfrm>
            <a:off x="1280160" y="2103120"/>
            <a:ext cx="4023360" cy="4023360"/>
          </a:xfrm>
          <a:prstGeom prst="ellipse">
            <a:avLst/>
          </a:prstGeom>
          <a:solidFill>
            <a:srgbClr val="1B3FA0">
              <a:alpha val="85000"/>
            </a:srgbClr>
          </a:solidFill>
          <a:ln/>
        </p:spPr>
      </p:sp>
      <p:sp>
        <p:nvSpPr>
          <p:cNvPr id="5" name="Shape 3"/>
          <p:cNvSpPr/>
          <p:nvPr/>
        </p:nvSpPr>
        <p:spPr>
          <a:xfrm>
            <a:off x="4023360" y="2103120"/>
            <a:ext cx="4023360" cy="4023360"/>
          </a:xfrm>
          <a:prstGeom prst="ellipse">
            <a:avLst/>
          </a:prstGeom>
          <a:solidFill>
            <a:srgbClr val="C8102E">
              <a:alpha val="85000"/>
            </a:srgbClr>
          </a:solidFill>
          <a:ln/>
        </p:spPr>
      </p:sp>
      <p:sp>
        <p:nvSpPr>
          <p:cNvPr id="6" name="Text 4"/>
          <p:cNvSpPr/>
          <p:nvPr/>
        </p:nvSpPr>
        <p:spPr>
          <a:xfrm>
            <a:off x="1280160" y="2743200"/>
            <a:ext cx="2377440" cy="457200"/>
          </a:xfrm>
          <a:prstGeom prst="rect">
            <a:avLst/>
          </a:prstGeom>
          <a:noFill/>
          <a:ln/>
        </p:spPr>
        <p:txBody>
          <a:bodyPr wrap="square"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METAL</a:t>
            </a:r>
            <a:endParaRPr lang="en-US" sz="2200" dirty="0"/>
          </a:p>
        </p:txBody>
      </p:sp>
      <p:sp>
        <p:nvSpPr>
          <p:cNvPr id="7" name="Text 5"/>
          <p:cNvSpPr/>
          <p:nvPr/>
        </p:nvSpPr>
        <p:spPr>
          <a:xfrm>
            <a:off x="1051560" y="3246120"/>
            <a:ext cx="2651760" cy="822960"/>
          </a:xfrm>
          <a:prstGeom prst="rect">
            <a:avLst/>
          </a:prstGeom>
          <a:noFill/>
          <a:ln/>
        </p:spPr>
        <p:txBody>
          <a:bodyPr wrap="square" rtlCol="0" anchor="ctr"/>
          <a:lstStyle/>
          <a:p>
            <a:pPr algn="ctr" indent="0" marL="0">
              <a:lnSpc>
                <a:spcPct val="120000"/>
              </a:lnSpc>
              <a:buNone/>
            </a:pPr>
            <a:r>
              <a:rPr lang="en-US" sz="1150" dirty="0">
                <a:solidFill>
                  <a:srgbClr val="FFFFFF"/>
                </a:solidFill>
                <a:latin typeface="Calibri" pitchFamily="34" charset="0"/>
                <a:ea typeface="Calibri" pitchFamily="34" charset="-122"/>
                <a:cs typeface="Calibri" pitchFamily="34" charset="-120"/>
              </a:rPr>
              <a:t>Producători, prelucrători,</a:t>
            </a:r>
            <a:endParaRPr lang="en-US" sz="1150" dirty="0"/>
          </a:p>
          <a:p>
            <a:pPr algn="ctr" indent="0" marL="0">
              <a:lnSpc>
                <a:spcPct val="120000"/>
              </a:lnSpc>
              <a:buNone/>
            </a:pPr>
            <a:r>
              <a:rPr lang="en-US" sz="1150" dirty="0">
                <a:solidFill>
                  <a:srgbClr val="FFFFFF"/>
                </a:solidFill>
                <a:latin typeface="Calibri" pitchFamily="34" charset="0"/>
                <a:ea typeface="Calibri" pitchFamily="34" charset="-122"/>
                <a:cs typeface="Calibri" pitchFamily="34" charset="-120"/>
              </a:rPr>
              <a:t>furnizori de echipamente</a:t>
            </a:r>
            <a:endParaRPr lang="en-US" sz="1150" dirty="0"/>
          </a:p>
        </p:txBody>
      </p:sp>
      <p:sp>
        <p:nvSpPr>
          <p:cNvPr id="8" name="Text 6"/>
          <p:cNvSpPr/>
          <p:nvPr/>
        </p:nvSpPr>
        <p:spPr>
          <a:xfrm>
            <a:off x="5120640" y="2743200"/>
            <a:ext cx="2377440" cy="457200"/>
          </a:xfrm>
          <a:prstGeom prst="rect">
            <a:avLst/>
          </a:prstGeom>
          <a:noFill/>
          <a:ln/>
        </p:spPr>
        <p:txBody>
          <a:bodyPr wrap="square"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TIB</a:t>
            </a:r>
            <a:endParaRPr lang="en-US" sz="2200" dirty="0"/>
          </a:p>
        </p:txBody>
      </p:sp>
      <p:sp>
        <p:nvSpPr>
          <p:cNvPr id="9" name="Text 7"/>
          <p:cNvSpPr/>
          <p:nvPr/>
        </p:nvSpPr>
        <p:spPr>
          <a:xfrm>
            <a:off x="4892040" y="3246120"/>
            <a:ext cx="2651760" cy="822960"/>
          </a:xfrm>
          <a:prstGeom prst="rect">
            <a:avLst/>
          </a:prstGeom>
          <a:noFill/>
          <a:ln/>
        </p:spPr>
        <p:txBody>
          <a:bodyPr wrap="square" rtlCol="0" anchor="ctr"/>
          <a:lstStyle/>
          <a:p>
            <a:pPr algn="ctr" indent="0" marL="0">
              <a:lnSpc>
                <a:spcPct val="120000"/>
              </a:lnSpc>
              <a:buNone/>
            </a:pPr>
            <a:r>
              <a:rPr lang="en-US" sz="1150" dirty="0">
                <a:solidFill>
                  <a:srgbClr val="FFFFFF"/>
                </a:solidFill>
                <a:latin typeface="Calibri" pitchFamily="34" charset="0"/>
                <a:ea typeface="Calibri" pitchFamily="34" charset="-122"/>
                <a:cs typeface="Calibri" pitchFamily="34" charset="-120"/>
              </a:rPr>
              <a:t>Integratori de sisteme,</a:t>
            </a:r>
            <a:endParaRPr lang="en-US" sz="1150" dirty="0"/>
          </a:p>
          <a:p>
            <a:pPr algn="ctr" indent="0" marL="0">
              <a:lnSpc>
                <a:spcPct val="120000"/>
              </a:lnSpc>
              <a:buNone/>
            </a:pPr>
            <a:r>
              <a:rPr lang="en-US" sz="1150" dirty="0">
                <a:solidFill>
                  <a:srgbClr val="FFFFFF"/>
                </a:solidFill>
                <a:latin typeface="Calibri" pitchFamily="34" charset="0"/>
                <a:ea typeface="Calibri" pitchFamily="34" charset="-122"/>
                <a:cs typeface="Calibri" pitchFamily="34" charset="-120"/>
              </a:rPr>
              <a:t>soluții tehnologice</a:t>
            </a:r>
            <a:endParaRPr lang="en-US" sz="1150" dirty="0"/>
          </a:p>
        </p:txBody>
      </p:sp>
      <p:sp>
        <p:nvSpPr>
          <p:cNvPr id="10" name="Shape 8"/>
          <p:cNvSpPr/>
          <p:nvPr/>
        </p:nvSpPr>
        <p:spPr>
          <a:xfrm>
            <a:off x="3246120" y="3337560"/>
            <a:ext cx="1554480" cy="1554480"/>
          </a:xfrm>
          <a:prstGeom prst="ellipse">
            <a:avLst/>
          </a:prstGeom>
          <a:solidFill>
            <a:srgbClr val="0F1F4D"/>
          </a:solidFill>
          <a:ln/>
        </p:spPr>
      </p:sp>
      <p:sp>
        <p:nvSpPr>
          <p:cNvPr id="11" name="Text 9"/>
          <p:cNvSpPr/>
          <p:nvPr/>
        </p:nvSpPr>
        <p:spPr>
          <a:xfrm>
            <a:off x="3246120" y="3611880"/>
            <a:ext cx="1554480" cy="1005840"/>
          </a:xfrm>
          <a:prstGeom prst="rect">
            <a:avLst/>
          </a:prstGeom>
          <a:noFill/>
          <a:ln/>
        </p:spPr>
        <p:txBody>
          <a:bodyPr wrap="square" rtlCol="0" anchor="ctr"/>
          <a:lstStyle/>
          <a:p>
            <a:pPr algn="ctr" indent="0" marL="0">
              <a:lnSpc>
                <a:spcPct val="110000"/>
              </a:lnSpc>
              <a:buNone/>
            </a:pPr>
            <a:r>
              <a:rPr lang="en-US" sz="1500" b="1" dirty="0">
                <a:solidFill>
                  <a:srgbClr val="FFFFFF"/>
                </a:solidFill>
                <a:latin typeface="Calibri" pitchFamily="34" charset="0"/>
                <a:ea typeface="Calibri" pitchFamily="34" charset="-122"/>
                <a:cs typeface="Calibri" pitchFamily="34" charset="-120"/>
              </a:rPr>
              <a:t>DIGITAL</a:t>
            </a:r>
            <a:endParaRPr lang="en-US" sz="1500" dirty="0"/>
          </a:p>
          <a:p>
            <a:pPr algn="ctr" indent="0" marL="0">
              <a:lnSpc>
                <a:spcPct val="110000"/>
              </a:lnSpc>
              <a:buNone/>
            </a:pPr>
            <a:r>
              <a:rPr lang="en-US" sz="1500" b="1" dirty="0">
                <a:solidFill>
                  <a:srgbClr val="FFFFFF"/>
                </a:solidFill>
                <a:latin typeface="Calibri" pitchFamily="34" charset="0"/>
                <a:ea typeface="Calibri" pitchFamily="34" charset="-122"/>
                <a:cs typeface="Calibri" pitchFamily="34" charset="-120"/>
              </a:rPr>
              <a:t>METAL</a:t>
            </a:r>
            <a:endParaRPr lang="en-US" sz="1500" dirty="0"/>
          </a:p>
          <a:p>
            <a:pPr algn="ctr" indent="0" marL="0">
              <a:lnSpc>
                <a:spcPct val="110000"/>
              </a:lnSpc>
              <a:buNone/>
            </a:pPr>
            <a:r>
              <a:rPr lang="en-US" sz="1500" b="1" dirty="0">
                <a:solidFill>
                  <a:srgbClr val="FFFFFF"/>
                </a:solidFill>
                <a:latin typeface="Calibri" pitchFamily="34" charset="0"/>
                <a:ea typeface="Calibri" pitchFamily="34" charset="-122"/>
                <a:cs typeface="Calibri" pitchFamily="34" charset="-120"/>
              </a:rPr>
              <a:t>&amp; TIB</a:t>
            </a:r>
            <a:endParaRPr lang="en-US" sz="1500" dirty="0"/>
          </a:p>
        </p:txBody>
      </p:sp>
      <p:sp>
        <p:nvSpPr>
          <p:cNvPr id="12" name="Shape 10"/>
          <p:cNvSpPr/>
          <p:nvPr/>
        </p:nvSpPr>
        <p:spPr>
          <a:xfrm>
            <a:off x="8412480" y="2286000"/>
            <a:ext cx="365760" cy="365760"/>
          </a:xfrm>
          <a:prstGeom prst="ellipse">
            <a:avLst/>
          </a:prstGeom>
          <a:solidFill>
            <a:srgbClr val="A37700"/>
          </a:solidFill>
          <a:ln/>
        </p:spPr>
      </p:sp>
      <p:pic>
        <p:nvPicPr>
          <p:cNvPr id="13" name="Image 0" descr="preencoded.png">    </p:cNvPr>
          <p:cNvPicPr>
            <a:picLocks noChangeAspect="1"/>
          </p:cNvPicPr>
          <p:nvPr/>
        </p:nvPicPr>
        <p:blipFill>
          <a:blip r:embed="rId1"/>
          <a:stretch>
            <a:fillRect/>
          </a:stretch>
        </p:blipFill>
        <p:spPr>
          <a:xfrm>
            <a:off x="8503920" y="2377440"/>
            <a:ext cx="182880" cy="182880"/>
          </a:xfrm>
          <a:prstGeom prst="rect">
            <a:avLst/>
          </a:prstGeom>
        </p:spPr>
      </p:pic>
      <p:sp>
        <p:nvSpPr>
          <p:cNvPr id="14" name="Text 11"/>
          <p:cNvSpPr/>
          <p:nvPr/>
        </p:nvSpPr>
        <p:spPr>
          <a:xfrm>
            <a:off x="9052560" y="2231136"/>
            <a:ext cx="2651760" cy="777240"/>
          </a:xfrm>
          <a:prstGeom prst="rect">
            <a:avLst/>
          </a:prstGeom>
          <a:noFill/>
          <a:ln/>
        </p:spPr>
        <p:txBody>
          <a:bodyPr wrap="square" lIns="0" tIns="0" rIns="0" bIns="0" rtlCol="0" anchor="ctr"/>
          <a:lstStyle/>
          <a:p>
            <a:pPr indent="0" marL="0">
              <a:lnSpc>
                <a:spcPct val="120000"/>
              </a:lnSpc>
              <a:buNone/>
            </a:pPr>
            <a:r>
              <a:rPr lang="en-US" sz="1250" dirty="0">
                <a:solidFill>
                  <a:srgbClr val="3A4656"/>
                </a:solidFill>
                <a:latin typeface="Calibri" pitchFamily="34" charset="0"/>
                <a:ea typeface="Calibri" pitchFamily="34" charset="-122"/>
                <a:cs typeface="Calibri" pitchFamily="34" charset="-120"/>
              </a:rPr>
              <a:t>Format expozițional integrat, cu arii tematice comune</a:t>
            </a:r>
            <a:endParaRPr lang="en-US" sz="1250" dirty="0"/>
          </a:p>
        </p:txBody>
      </p:sp>
      <p:sp>
        <p:nvSpPr>
          <p:cNvPr id="15" name="Shape 12"/>
          <p:cNvSpPr/>
          <p:nvPr/>
        </p:nvSpPr>
        <p:spPr>
          <a:xfrm>
            <a:off x="8412480" y="3291840"/>
            <a:ext cx="365760" cy="365760"/>
          </a:xfrm>
          <a:prstGeom prst="ellipse">
            <a:avLst/>
          </a:prstGeom>
          <a:solidFill>
            <a:srgbClr val="A37700"/>
          </a:solidFill>
          <a:ln/>
        </p:spPr>
      </p:sp>
      <p:pic>
        <p:nvPicPr>
          <p:cNvPr id="16" name="Image 1" descr="preencoded.png">    </p:cNvPr>
          <p:cNvPicPr>
            <a:picLocks noChangeAspect="1"/>
          </p:cNvPicPr>
          <p:nvPr/>
        </p:nvPicPr>
        <p:blipFill>
          <a:blip r:embed="rId2"/>
          <a:stretch>
            <a:fillRect/>
          </a:stretch>
        </p:blipFill>
        <p:spPr>
          <a:xfrm>
            <a:off x="8503920" y="3383280"/>
            <a:ext cx="182880" cy="182880"/>
          </a:xfrm>
          <a:prstGeom prst="rect">
            <a:avLst/>
          </a:prstGeom>
        </p:spPr>
      </p:pic>
      <p:sp>
        <p:nvSpPr>
          <p:cNvPr id="17" name="Text 13"/>
          <p:cNvSpPr/>
          <p:nvPr/>
        </p:nvSpPr>
        <p:spPr>
          <a:xfrm>
            <a:off x="9052560" y="3236976"/>
            <a:ext cx="2651760" cy="777240"/>
          </a:xfrm>
          <a:prstGeom prst="rect">
            <a:avLst/>
          </a:prstGeom>
          <a:noFill/>
          <a:ln/>
        </p:spPr>
        <p:txBody>
          <a:bodyPr wrap="square" lIns="0" tIns="0" rIns="0" bIns="0" rtlCol="0" anchor="ctr"/>
          <a:lstStyle/>
          <a:p>
            <a:pPr indent="0" marL="0">
              <a:lnSpc>
                <a:spcPct val="120000"/>
              </a:lnSpc>
              <a:buNone/>
            </a:pPr>
            <a:r>
              <a:rPr lang="en-US" sz="1250" dirty="0">
                <a:solidFill>
                  <a:srgbClr val="3A4656"/>
                </a:solidFill>
                <a:latin typeface="Calibri" pitchFamily="34" charset="0"/>
                <a:ea typeface="Calibri" pitchFamily="34" charset="-122"/>
                <a:cs typeface="Calibri" pitchFamily="34" charset="-120"/>
              </a:rPr>
              <a:t>Program de networking dedicat parteneriatelor cross-industrie</a:t>
            </a:r>
            <a:endParaRPr lang="en-US" sz="1250" dirty="0"/>
          </a:p>
        </p:txBody>
      </p:sp>
      <p:sp>
        <p:nvSpPr>
          <p:cNvPr id="18" name="Shape 14"/>
          <p:cNvSpPr/>
          <p:nvPr/>
        </p:nvSpPr>
        <p:spPr>
          <a:xfrm>
            <a:off x="8412480" y="4297680"/>
            <a:ext cx="365760" cy="365760"/>
          </a:xfrm>
          <a:prstGeom prst="ellipse">
            <a:avLst/>
          </a:prstGeom>
          <a:solidFill>
            <a:srgbClr val="A37700"/>
          </a:solidFill>
          <a:ln/>
        </p:spPr>
      </p:sp>
      <p:pic>
        <p:nvPicPr>
          <p:cNvPr id="19" name="Image 2" descr="preencoded.png">    </p:cNvPr>
          <p:cNvPicPr>
            <a:picLocks noChangeAspect="1"/>
          </p:cNvPicPr>
          <p:nvPr/>
        </p:nvPicPr>
        <p:blipFill>
          <a:blip r:embed="rId3"/>
          <a:stretch>
            <a:fillRect/>
          </a:stretch>
        </p:blipFill>
        <p:spPr>
          <a:xfrm>
            <a:off x="8503920" y="4389120"/>
            <a:ext cx="182880" cy="182880"/>
          </a:xfrm>
          <a:prstGeom prst="rect">
            <a:avLst/>
          </a:prstGeom>
        </p:spPr>
      </p:pic>
      <p:sp>
        <p:nvSpPr>
          <p:cNvPr id="20" name="Text 15"/>
          <p:cNvSpPr/>
          <p:nvPr/>
        </p:nvSpPr>
        <p:spPr>
          <a:xfrm>
            <a:off x="9052560" y="4242816"/>
            <a:ext cx="2651760" cy="777240"/>
          </a:xfrm>
          <a:prstGeom prst="rect">
            <a:avLst/>
          </a:prstGeom>
          <a:noFill/>
          <a:ln/>
        </p:spPr>
        <p:txBody>
          <a:bodyPr wrap="square" lIns="0" tIns="0" rIns="0" bIns="0" rtlCol="0" anchor="ctr"/>
          <a:lstStyle/>
          <a:p>
            <a:pPr indent="0" marL="0">
              <a:lnSpc>
                <a:spcPct val="120000"/>
              </a:lnSpc>
              <a:buNone/>
            </a:pPr>
            <a:r>
              <a:rPr lang="en-US" sz="1250" dirty="0">
                <a:solidFill>
                  <a:srgbClr val="3A4656"/>
                </a:solidFill>
                <a:latin typeface="Calibri" pitchFamily="34" charset="0"/>
                <a:ea typeface="Calibri" pitchFamily="34" charset="-122"/>
                <a:cs typeface="Calibri" pitchFamily="34" charset="-120"/>
              </a:rPr>
              <a:t>Transfer de know-how între ecosisteme complementare</a:t>
            </a:r>
            <a:endParaRPr lang="en-US" sz="1250" dirty="0"/>
          </a:p>
        </p:txBody>
      </p:sp>
      <p:sp>
        <p:nvSpPr>
          <p:cNvPr id="21" name="Shape 16"/>
          <p:cNvSpPr/>
          <p:nvPr/>
        </p:nvSpPr>
        <p:spPr>
          <a:xfrm>
            <a:off x="8412480" y="5303520"/>
            <a:ext cx="365760" cy="365760"/>
          </a:xfrm>
          <a:prstGeom prst="ellipse">
            <a:avLst/>
          </a:prstGeom>
          <a:solidFill>
            <a:srgbClr val="A37700"/>
          </a:solidFill>
          <a:ln/>
        </p:spPr>
      </p:sp>
      <p:pic>
        <p:nvPicPr>
          <p:cNvPr id="22" name="Image 3" descr="preencoded.png">    </p:cNvPr>
          <p:cNvPicPr>
            <a:picLocks noChangeAspect="1"/>
          </p:cNvPicPr>
          <p:nvPr/>
        </p:nvPicPr>
        <p:blipFill>
          <a:blip r:embed="rId4"/>
          <a:stretch>
            <a:fillRect/>
          </a:stretch>
        </p:blipFill>
        <p:spPr>
          <a:xfrm>
            <a:off x="8503920" y="5394960"/>
            <a:ext cx="182880" cy="182880"/>
          </a:xfrm>
          <a:prstGeom prst="rect">
            <a:avLst/>
          </a:prstGeom>
        </p:spPr>
      </p:pic>
      <p:sp>
        <p:nvSpPr>
          <p:cNvPr id="23" name="Text 17"/>
          <p:cNvSpPr/>
          <p:nvPr/>
        </p:nvSpPr>
        <p:spPr>
          <a:xfrm>
            <a:off x="9052560" y="5248656"/>
            <a:ext cx="2651760" cy="777240"/>
          </a:xfrm>
          <a:prstGeom prst="rect">
            <a:avLst/>
          </a:prstGeom>
          <a:noFill/>
          <a:ln/>
        </p:spPr>
        <p:txBody>
          <a:bodyPr wrap="square" lIns="0" tIns="0" rIns="0" bIns="0" rtlCol="0" anchor="ctr"/>
          <a:lstStyle/>
          <a:p>
            <a:pPr indent="0" marL="0">
              <a:lnSpc>
                <a:spcPct val="120000"/>
              </a:lnSpc>
              <a:buNone/>
            </a:pPr>
            <a:r>
              <a:rPr lang="en-US" sz="1250" dirty="0">
                <a:solidFill>
                  <a:srgbClr val="3A4656"/>
                </a:solidFill>
                <a:latin typeface="Calibri" pitchFamily="34" charset="0"/>
                <a:ea typeface="Calibri" pitchFamily="34" charset="-122"/>
                <a:cs typeface="Calibri" pitchFamily="34" charset="-120"/>
              </a:rPr>
              <a:t>Poziționare comună pe o piață tot mai internaționalizată</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3F6F8"/>
        </a:solidFill>
      </p:bgPr>
    </p:bg>
    <p:spTree>
      <p:nvGrpSpPr>
        <p:cNvPr id="1" name=""/>
        <p:cNvGrpSpPr/>
        <p:nvPr/>
      </p:nvGrpSpPr>
      <p:grpSpPr>
        <a:xfrm>
          <a:off x="0" y="0"/>
          <a:ext cx="0" cy="0"/>
          <a:chOff x="0" y="0"/>
          <a:chExt cx="0" cy="0"/>
        </a:xfrm>
      </p:grpSpPr>
      <p:sp>
        <p:nvSpPr>
          <p:cNvPr id="2" name="Text 0"/>
          <p:cNvSpPr/>
          <p:nvPr/>
        </p:nvSpPr>
        <p:spPr>
          <a:xfrm>
            <a:off x="640080" y="502920"/>
            <a:ext cx="10881360" cy="320040"/>
          </a:xfrm>
          <a:prstGeom prst="rect">
            <a:avLst/>
          </a:prstGeom>
          <a:noFill/>
          <a:ln/>
        </p:spPr>
        <p:txBody>
          <a:bodyPr wrap="square" rtlCol="0" anchor="ctr"/>
          <a:lstStyle/>
          <a:p>
            <a:pPr indent="0" marL="0">
              <a:buNone/>
            </a:pPr>
            <a:r>
              <a:rPr lang="en-US" sz="1300" b="1" spc="100" kern="0" dirty="0">
                <a:solidFill>
                  <a:srgbClr val="C8102E"/>
                </a:solidFill>
                <a:latin typeface="Calibri" pitchFamily="34" charset="0"/>
                <a:ea typeface="Calibri" pitchFamily="34" charset="-122"/>
                <a:cs typeface="Calibri" pitchFamily="34" charset="-120"/>
              </a:rPr>
              <a:t>MESAJUL CARE ADUCE VIZITATORII LA STANDUL TĂU</a:t>
            </a:r>
            <a:endParaRPr lang="en-US" sz="1300" dirty="0"/>
          </a:p>
        </p:txBody>
      </p:sp>
      <p:sp>
        <p:nvSpPr>
          <p:cNvPr id="3" name="Text 1"/>
          <p:cNvSpPr/>
          <p:nvPr/>
        </p:nvSpPr>
        <p:spPr>
          <a:xfrm>
            <a:off x="640080" y="868680"/>
            <a:ext cx="10881360" cy="914400"/>
          </a:xfrm>
          <a:prstGeom prst="rect">
            <a:avLst/>
          </a:prstGeom>
          <a:noFill/>
          <a:ln/>
        </p:spPr>
        <p:txBody>
          <a:bodyPr wrap="square" rtlCol="0" anchor="ctr"/>
          <a:lstStyle/>
          <a:p>
            <a:pPr indent="0" marL="0">
              <a:buNone/>
            </a:pPr>
            <a:r>
              <a:rPr lang="en-US" sz="3200" b="1" i="1" dirty="0">
                <a:solidFill>
                  <a:srgbClr val="0F1F4D"/>
                </a:solidFill>
                <a:latin typeface="Calibri" pitchFamily="34" charset="0"/>
                <a:ea typeface="Calibri" pitchFamily="34" charset="-122"/>
                <a:cs typeface="Calibri" pitchFamily="34" charset="-120"/>
              </a:rPr>
              <a:t>„Cum îți duci producția la următorul nivel”</a:t>
            </a:r>
            <a:endParaRPr lang="en-US" sz="3200" dirty="0"/>
          </a:p>
        </p:txBody>
      </p:sp>
      <p:sp>
        <p:nvSpPr>
          <p:cNvPr id="4" name="Text 2"/>
          <p:cNvSpPr/>
          <p:nvPr/>
        </p:nvSpPr>
        <p:spPr>
          <a:xfrm>
            <a:off x="640080" y="1874520"/>
            <a:ext cx="7498080" cy="1005840"/>
          </a:xfrm>
          <a:prstGeom prst="rect">
            <a:avLst/>
          </a:prstGeom>
          <a:noFill/>
          <a:ln/>
        </p:spPr>
        <p:txBody>
          <a:bodyPr wrap="square" rtlCol="0" anchor="ctr"/>
          <a:lstStyle/>
          <a:p>
            <a:pPr indent="0" marL="0">
              <a:lnSpc>
                <a:spcPct val="125000"/>
              </a:lnSpc>
              <a:buNone/>
            </a:pPr>
            <a:r>
              <a:rPr lang="en-US" sz="1450" dirty="0">
                <a:solidFill>
                  <a:srgbClr val="3A4656"/>
                </a:solidFill>
                <a:latin typeface="Calibri" pitchFamily="34" charset="0"/>
                <a:ea typeface="Calibri" pitchFamily="34" charset="-122"/>
                <a:cs typeface="Calibri" pitchFamily="34" charset="-120"/>
              </a:rPr>
              <a:t>La DIGITAL METAL &amp; TIB, vizitatorul specialist vine să înțeleagă cum produce mai eficient, cum reduce costul per piesă și ce investiții au sens pentru fabrica lui. Fiecare newsletter, postare și material de campanie duce acest mesaj mai departe.</a:t>
            </a:r>
            <a:endParaRPr lang="en-US" sz="1450" dirty="0"/>
          </a:p>
        </p:txBody>
      </p:sp>
      <p:sp>
        <p:nvSpPr>
          <p:cNvPr id="5" name="Shape 3"/>
          <p:cNvSpPr/>
          <p:nvPr/>
        </p:nvSpPr>
        <p:spPr>
          <a:xfrm>
            <a:off x="640080" y="3246120"/>
            <a:ext cx="3520440" cy="2606040"/>
          </a:xfrm>
          <a:prstGeom prst="roundRect">
            <a:avLst>
              <a:gd name="adj" fmla="val 2807"/>
            </a:avLst>
          </a:prstGeom>
          <a:solidFill>
            <a:srgbClr val="FFFFFF"/>
          </a:solidFill>
          <a:ln/>
          <a:effectLst>
            <a:outerShdw sx="100000" sy="100000" kx="0" ky="0" algn="bl" rotWithShape="0" blurRad="76200" dist="25400" dir="5400000">
              <a:srgbClr val="000000">
                <a:alpha val="10000"/>
              </a:srgbClr>
            </a:outerShdw>
          </a:effectLst>
        </p:spPr>
      </p:sp>
      <p:sp>
        <p:nvSpPr>
          <p:cNvPr id="6" name="Shape 4"/>
          <p:cNvSpPr/>
          <p:nvPr/>
        </p:nvSpPr>
        <p:spPr>
          <a:xfrm>
            <a:off x="960120" y="3566160"/>
            <a:ext cx="685800" cy="685800"/>
          </a:xfrm>
          <a:prstGeom prst="ellipse">
            <a:avLst/>
          </a:prstGeom>
          <a:solidFill>
            <a:srgbClr val="C8102E"/>
          </a:solidFill>
          <a:ln/>
        </p:spPr>
      </p:sp>
      <p:pic>
        <p:nvPicPr>
          <p:cNvPr id="7" name="Image 0" descr="preencoded.png">    </p:cNvPr>
          <p:cNvPicPr>
            <a:picLocks noChangeAspect="1"/>
          </p:cNvPicPr>
          <p:nvPr/>
        </p:nvPicPr>
        <p:blipFill>
          <a:blip r:embed="rId1"/>
          <a:stretch>
            <a:fillRect/>
          </a:stretch>
        </p:blipFill>
        <p:spPr>
          <a:xfrm>
            <a:off x="1143000" y="3749040"/>
            <a:ext cx="320040" cy="320040"/>
          </a:xfrm>
          <a:prstGeom prst="rect">
            <a:avLst/>
          </a:prstGeom>
        </p:spPr>
      </p:pic>
      <p:sp>
        <p:nvSpPr>
          <p:cNvPr id="8" name="Text 5"/>
          <p:cNvSpPr/>
          <p:nvPr/>
        </p:nvSpPr>
        <p:spPr>
          <a:xfrm>
            <a:off x="960120" y="4434840"/>
            <a:ext cx="2880360" cy="1234440"/>
          </a:xfrm>
          <a:prstGeom prst="rect">
            <a:avLst/>
          </a:prstGeom>
          <a:noFill/>
          <a:ln/>
        </p:spPr>
        <p:txBody>
          <a:bodyPr wrap="square" lIns="0" tIns="0" rIns="0" bIns="0" rtlCol="0" anchor="ctr"/>
          <a:lstStyle/>
          <a:p>
            <a:pPr indent="0" marL="0">
              <a:lnSpc>
                <a:spcPct val="125000"/>
              </a:lnSpc>
              <a:buNone/>
            </a:pPr>
            <a:r>
              <a:rPr lang="en-US" sz="1600" b="1" dirty="0">
                <a:solidFill>
                  <a:srgbClr val="0F1F4D"/>
                </a:solidFill>
                <a:latin typeface="Cambria" pitchFamily="34" charset="0"/>
                <a:ea typeface="Cambria" pitchFamily="34" charset="-122"/>
                <a:cs typeface="Cambria" pitchFamily="34" charset="-120"/>
              </a:rPr>
              <a:t>Cum reduci costul per piesă?</a:t>
            </a:r>
            <a:endParaRPr lang="en-US" sz="1600" dirty="0"/>
          </a:p>
        </p:txBody>
      </p:sp>
      <p:sp>
        <p:nvSpPr>
          <p:cNvPr id="9" name="Shape 6"/>
          <p:cNvSpPr/>
          <p:nvPr/>
        </p:nvSpPr>
        <p:spPr>
          <a:xfrm>
            <a:off x="4361688" y="3246120"/>
            <a:ext cx="3520440" cy="2606040"/>
          </a:xfrm>
          <a:prstGeom prst="roundRect">
            <a:avLst>
              <a:gd name="adj" fmla="val 2807"/>
            </a:avLst>
          </a:prstGeom>
          <a:solidFill>
            <a:srgbClr val="FFFFFF"/>
          </a:solidFill>
          <a:ln/>
          <a:effectLst>
            <a:outerShdw sx="100000" sy="100000" kx="0" ky="0" algn="bl" rotWithShape="0" blurRad="76200" dist="25400" dir="5400000">
              <a:srgbClr val="000000">
                <a:alpha val="10000"/>
              </a:srgbClr>
            </a:outerShdw>
          </a:effectLst>
        </p:spPr>
      </p:sp>
      <p:sp>
        <p:nvSpPr>
          <p:cNvPr id="10" name="Shape 7"/>
          <p:cNvSpPr/>
          <p:nvPr/>
        </p:nvSpPr>
        <p:spPr>
          <a:xfrm>
            <a:off x="4681728" y="3566160"/>
            <a:ext cx="685800" cy="685800"/>
          </a:xfrm>
          <a:prstGeom prst="ellipse">
            <a:avLst/>
          </a:prstGeom>
          <a:solidFill>
            <a:srgbClr val="1B3FA0"/>
          </a:solidFill>
          <a:ln/>
        </p:spPr>
      </p:sp>
      <p:pic>
        <p:nvPicPr>
          <p:cNvPr id="11" name="Image 1" descr="preencoded.png">    </p:cNvPr>
          <p:cNvPicPr>
            <a:picLocks noChangeAspect="1"/>
          </p:cNvPicPr>
          <p:nvPr/>
        </p:nvPicPr>
        <p:blipFill>
          <a:blip r:embed="rId2"/>
          <a:stretch>
            <a:fillRect/>
          </a:stretch>
        </p:blipFill>
        <p:spPr>
          <a:xfrm>
            <a:off x="4864608" y="3749040"/>
            <a:ext cx="320040" cy="320040"/>
          </a:xfrm>
          <a:prstGeom prst="rect">
            <a:avLst/>
          </a:prstGeom>
        </p:spPr>
      </p:pic>
      <p:sp>
        <p:nvSpPr>
          <p:cNvPr id="12" name="Text 8"/>
          <p:cNvSpPr/>
          <p:nvPr/>
        </p:nvSpPr>
        <p:spPr>
          <a:xfrm>
            <a:off x="4681728" y="4434840"/>
            <a:ext cx="2880360" cy="1234440"/>
          </a:xfrm>
          <a:prstGeom prst="rect">
            <a:avLst/>
          </a:prstGeom>
          <a:noFill/>
          <a:ln/>
        </p:spPr>
        <p:txBody>
          <a:bodyPr wrap="square" lIns="0" tIns="0" rIns="0" bIns="0" rtlCol="0" anchor="ctr"/>
          <a:lstStyle/>
          <a:p>
            <a:pPr indent="0" marL="0">
              <a:lnSpc>
                <a:spcPct val="125000"/>
              </a:lnSpc>
              <a:buNone/>
            </a:pPr>
            <a:r>
              <a:rPr lang="en-US" sz="1600" b="1" dirty="0">
                <a:solidFill>
                  <a:srgbClr val="0F1F4D"/>
                </a:solidFill>
                <a:latin typeface="Cambria" pitchFamily="34" charset="0"/>
                <a:ea typeface="Cambria" pitchFamily="34" charset="-122"/>
                <a:cs typeface="Cambria" pitchFamily="34" charset="-120"/>
              </a:rPr>
              <a:t>Cum crești producția fără să crești echipa?</a:t>
            </a:r>
            <a:endParaRPr lang="en-US" sz="1600" dirty="0"/>
          </a:p>
        </p:txBody>
      </p:sp>
      <p:sp>
        <p:nvSpPr>
          <p:cNvPr id="13" name="Shape 9"/>
          <p:cNvSpPr/>
          <p:nvPr/>
        </p:nvSpPr>
        <p:spPr>
          <a:xfrm>
            <a:off x="8083296" y="3246120"/>
            <a:ext cx="3520440" cy="2606040"/>
          </a:xfrm>
          <a:prstGeom prst="roundRect">
            <a:avLst>
              <a:gd name="adj" fmla="val 2807"/>
            </a:avLst>
          </a:prstGeom>
          <a:solidFill>
            <a:srgbClr val="FFFFFF"/>
          </a:solidFill>
          <a:ln/>
          <a:effectLst>
            <a:outerShdw sx="100000" sy="100000" kx="0" ky="0" algn="bl" rotWithShape="0" blurRad="76200" dist="25400" dir="5400000">
              <a:srgbClr val="000000">
                <a:alpha val="10000"/>
              </a:srgbClr>
            </a:outerShdw>
          </a:effectLst>
        </p:spPr>
      </p:sp>
      <p:sp>
        <p:nvSpPr>
          <p:cNvPr id="14" name="Shape 10"/>
          <p:cNvSpPr/>
          <p:nvPr/>
        </p:nvSpPr>
        <p:spPr>
          <a:xfrm>
            <a:off x="8403336" y="3566160"/>
            <a:ext cx="685800" cy="685800"/>
          </a:xfrm>
          <a:prstGeom prst="ellipse">
            <a:avLst/>
          </a:prstGeom>
          <a:solidFill>
            <a:srgbClr val="A37700"/>
          </a:solidFill>
          <a:ln/>
        </p:spPr>
      </p:sp>
      <p:pic>
        <p:nvPicPr>
          <p:cNvPr id="15" name="Image 2" descr="preencoded.png">    </p:cNvPr>
          <p:cNvPicPr>
            <a:picLocks noChangeAspect="1"/>
          </p:cNvPicPr>
          <p:nvPr/>
        </p:nvPicPr>
        <p:blipFill>
          <a:blip r:embed="rId3"/>
          <a:stretch>
            <a:fillRect/>
          </a:stretch>
        </p:blipFill>
        <p:spPr>
          <a:xfrm>
            <a:off x="8586216" y="3749040"/>
            <a:ext cx="320040" cy="320040"/>
          </a:xfrm>
          <a:prstGeom prst="rect">
            <a:avLst/>
          </a:prstGeom>
        </p:spPr>
      </p:pic>
      <p:sp>
        <p:nvSpPr>
          <p:cNvPr id="16" name="Text 11"/>
          <p:cNvSpPr/>
          <p:nvPr/>
        </p:nvSpPr>
        <p:spPr>
          <a:xfrm>
            <a:off x="8403336" y="4434840"/>
            <a:ext cx="2880360" cy="1234440"/>
          </a:xfrm>
          <a:prstGeom prst="rect">
            <a:avLst/>
          </a:prstGeom>
          <a:noFill/>
          <a:ln/>
        </p:spPr>
        <p:txBody>
          <a:bodyPr wrap="square" lIns="0" tIns="0" rIns="0" bIns="0" rtlCol="0" anchor="ctr"/>
          <a:lstStyle/>
          <a:p>
            <a:pPr indent="0" marL="0">
              <a:lnSpc>
                <a:spcPct val="125000"/>
              </a:lnSpc>
              <a:buNone/>
            </a:pPr>
            <a:r>
              <a:rPr lang="en-US" sz="1600" b="1" dirty="0">
                <a:solidFill>
                  <a:srgbClr val="0F1F4D"/>
                </a:solidFill>
                <a:latin typeface="Cambria" pitchFamily="34" charset="0"/>
                <a:ea typeface="Cambria" pitchFamily="34" charset="-122"/>
                <a:cs typeface="Cambria" pitchFamily="34" charset="-120"/>
              </a:rPr>
              <a:t>Cum iei decizii mai bune pentru fabrica ta?</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3F6F8"/>
        </a:solidFill>
      </p:bgPr>
    </p:bg>
    <p:spTree>
      <p:nvGrpSpPr>
        <p:cNvPr id="1" name=""/>
        <p:cNvGrpSpPr/>
        <p:nvPr/>
      </p:nvGrpSpPr>
      <p:grpSpPr>
        <a:xfrm>
          <a:off x="0" y="0"/>
          <a:ext cx="0" cy="0"/>
          <a:chOff x="0" y="0"/>
          <a:chExt cx="0" cy="0"/>
        </a:xfrm>
      </p:grpSpPr>
      <p:sp>
        <p:nvSpPr>
          <p:cNvPr id="2" name="Text 0"/>
          <p:cNvSpPr/>
          <p:nvPr/>
        </p:nvSpPr>
        <p:spPr>
          <a:xfrm>
            <a:off x="640080" y="457200"/>
            <a:ext cx="7315200" cy="320040"/>
          </a:xfrm>
          <a:prstGeom prst="rect">
            <a:avLst/>
          </a:prstGeom>
          <a:noFill/>
          <a:ln/>
        </p:spPr>
        <p:txBody>
          <a:bodyPr wrap="square" rtlCol="0" anchor="ctr"/>
          <a:lstStyle/>
          <a:p>
            <a:pPr indent="0" marL="0">
              <a:buNone/>
            </a:pPr>
            <a:r>
              <a:rPr lang="en-US" sz="1300" b="1" spc="150" kern="0" dirty="0">
                <a:solidFill>
                  <a:srgbClr val="1B3FA0"/>
                </a:solidFill>
                <a:latin typeface="Calibri" pitchFamily="34" charset="0"/>
                <a:ea typeface="Calibri" pitchFamily="34" charset="-122"/>
                <a:cs typeface="Calibri" pitchFamily="34" charset="-120"/>
              </a:rPr>
              <a:t>CEL MAI PUTERNIC PILON AL CAMPANIEI</a:t>
            </a:r>
            <a:endParaRPr lang="en-US" sz="1300" dirty="0"/>
          </a:p>
        </p:txBody>
      </p:sp>
      <p:sp>
        <p:nvSpPr>
          <p:cNvPr id="3" name="Text 1"/>
          <p:cNvSpPr/>
          <p:nvPr/>
        </p:nvSpPr>
        <p:spPr>
          <a:xfrm>
            <a:off x="640080" y="777240"/>
            <a:ext cx="10881360" cy="640080"/>
          </a:xfrm>
          <a:prstGeom prst="rect">
            <a:avLst/>
          </a:prstGeom>
          <a:noFill/>
          <a:ln/>
        </p:spPr>
        <p:txBody>
          <a:bodyPr wrap="square" rtlCol="0" anchor="ctr"/>
          <a:lstStyle/>
          <a:p>
            <a:pPr indent="0" marL="0">
              <a:buNone/>
            </a:pPr>
            <a:r>
              <a:rPr lang="en-US" sz="2700" b="1" dirty="0">
                <a:solidFill>
                  <a:srgbClr val="0F1F4D"/>
                </a:solidFill>
                <a:latin typeface="Cambria" pitchFamily="34" charset="0"/>
                <a:ea typeface="Cambria" pitchFamily="34" charset="-122"/>
                <a:cs typeface="Cambria" pitchFamily="34" charset="-120"/>
              </a:rPr>
              <a:t>Live Factory: fluxul complet de fabricație, cap-coadă</a:t>
            </a:r>
            <a:endParaRPr lang="en-US" sz="2700" dirty="0"/>
          </a:p>
        </p:txBody>
      </p:sp>
      <p:sp>
        <p:nvSpPr>
          <p:cNvPr id="4" name="Text 2"/>
          <p:cNvSpPr/>
          <p:nvPr/>
        </p:nvSpPr>
        <p:spPr>
          <a:xfrm>
            <a:off x="640080" y="1417320"/>
            <a:ext cx="10515600" cy="457200"/>
          </a:xfrm>
          <a:prstGeom prst="rect">
            <a:avLst/>
          </a:prstGeom>
          <a:noFill/>
          <a:ln/>
        </p:spPr>
        <p:txBody>
          <a:bodyPr wrap="square" rtlCol="0" anchor="ctr"/>
          <a:lstStyle/>
          <a:p>
            <a:pPr indent="0" marL="0">
              <a:buNone/>
            </a:pPr>
            <a:r>
              <a:rPr lang="en-US" sz="1350" dirty="0">
                <a:solidFill>
                  <a:srgbClr val="3A4656"/>
                </a:solidFill>
                <a:latin typeface="Calibri" pitchFamily="34" charset="0"/>
                <a:ea typeface="Calibri" pitchFamily="34" charset="-122"/>
                <a:cs typeface="Calibri" pitchFamily="34" charset="-120"/>
              </a:rPr>
              <a:t>La eveniment, vizitatorii descoperă cum se integrează echipamentele într-un flux capabil să elimine timpii morți din producție.</a:t>
            </a:r>
            <a:endParaRPr lang="en-US" sz="1350" dirty="0"/>
          </a:p>
        </p:txBody>
      </p:sp>
      <p:sp>
        <p:nvSpPr>
          <p:cNvPr id="5" name="Shape 3"/>
          <p:cNvSpPr/>
          <p:nvPr/>
        </p:nvSpPr>
        <p:spPr>
          <a:xfrm>
            <a:off x="640080" y="3017520"/>
            <a:ext cx="1417320" cy="1417320"/>
          </a:xfrm>
          <a:prstGeom prst="ellipse">
            <a:avLst/>
          </a:prstGeom>
          <a:solidFill>
            <a:srgbClr val="0F1F4D"/>
          </a:solidFill>
          <a:ln/>
        </p:spPr>
      </p:sp>
      <p:pic>
        <p:nvPicPr>
          <p:cNvPr id="6" name="Image 0" descr="preencoded.png">    </p:cNvPr>
          <p:cNvPicPr>
            <a:picLocks noChangeAspect="1"/>
          </p:cNvPicPr>
          <p:nvPr/>
        </p:nvPicPr>
        <p:blipFill>
          <a:blip r:embed="rId1"/>
          <a:stretch>
            <a:fillRect/>
          </a:stretch>
        </p:blipFill>
        <p:spPr>
          <a:xfrm>
            <a:off x="1092708" y="3470148"/>
            <a:ext cx="512064" cy="512064"/>
          </a:xfrm>
          <a:prstGeom prst="rect">
            <a:avLst/>
          </a:prstGeom>
        </p:spPr>
      </p:pic>
      <p:sp>
        <p:nvSpPr>
          <p:cNvPr id="7" name="Text 4"/>
          <p:cNvSpPr/>
          <p:nvPr/>
        </p:nvSpPr>
        <p:spPr>
          <a:xfrm>
            <a:off x="320040" y="4544568"/>
            <a:ext cx="2057400" cy="685800"/>
          </a:xfrm>
          <a:prstGeom prst="rect">
            <a:avLst/>
          </a:prstGeom>
          <a:noFill/>
          <a:ln/>
        </p:spPr>
        <p:txBody>
          <a:bodyPr wrap="square" lIns="0" tIns="0" rIns="0" bIns="0" rtlCol="0" anchor="ctr"/>
          <a:lstStyle/>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Materie primă</a:t>
            </a:r>
            <a:endParaRPr lang="en-US" sz="1100" dirty="0"/>
          </a:p>
        </p:txBody>
      </p:sp>
      <p:sp>
        <p:nvSpPr>
          <p:cNvPr id="8" name="Shape 5"/>
          <p:cNvSpPr/>
          <p:nvPr/>
        </p:nvSpPr>
        <p:spPr>
          <a:xfrm>
            <a:off x="2057400" y="3726180"/>
            <a:ext cx="160020" cy="0"/>
          </a:xfrm>
          <a:prstGeom prst="line">
            <a:avLst/>
          </a:prstGeom>
          <a:noFill/>
          <a:ln w="19050">
            <a:solidFill>
              <a:srgbClr val="C7D0DB"/>
            </a:solidFill>
            <a:prstDash val="solid"/>
          </a:ln>
        </p:spPr>
      </p:sp>
      <p:sp>
        <p:nvSpPr>
          <p:cNvPr id="9" name="Shape 6"/>
          <p:cNvSpPr/>
          <p:nvPr/>
        </p:nvSpPr>
        <p:spPr>
          <a:xfrm>
            <a:off x="2217420" y="3017520"/>
            <a:ext cx="1417320" cy="1417320"/>
          </a:xfrm>
          <a:prstGeom prst="ellipse">
            <a:avLst/>
          </a:prstGeom>
          <a:solidFill>
            <a:srgbClr val="1B3FA0"/>
          </a:solidFill>
          <a:ln/>
        </p:spPr>
      </p:sp>
      <p:pic>
        <p:nvPicPr>
          <p:cNvPr id="10" name="Image 1" descr="preencoded.png">    </p:cNvPr>
          <p:cNvPicPr>
            <a:picLocks noChangeAspect="1"/>
          </p:cNvPicPr>
          <p:nvPr/>
        </p:nvPicPr>
        <p:blipFill>
          <a:blip r:embed="rId2"/>
          <a:stretch>
            <a:fillRect/>
          </a:stretch>
        </p:blipFill>
        <p:spPr>
          <a:xfrm>
            <a:off x="2670048" y="3470148"/>
            <a:ext cx="512064" cy="512064"/>
          </a:xfrm>
          <a:prstGeom prst="rect">
            <a:avLst/>
          </a:prstGeom>
        </p:spPr>
      </p:pic>
      <p:sp>
        <p:nvSpPr>
          <p:cNvPr id="11" name="Text 7"/>
          <p:cNvSpPr/>
          <p:nvPr/>
        </p:nvSpPr>
        <p:spPr>
          <a:xfrm>
            <a:off x="1897380" y="4544568"/>
            <a:ext cx="2057400" cy="685800"/>
          </a:xfrm>
          <a:prstGeom prst="rect">
            <a:avLst/>
          </a:prstGeom>
          <a:noFill/>
          <a:ln/>
        </p:spPr>
        <p:txBody>
          <a:bodyPr wrap="square" lIns="0" tIns="0" rIns="0" bIns="0" rtlCol="0" anchor="ctr"/>
          <a:lstStyle/>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Debitare</a:t>
            </a:r>
            <a:endParaRPr lang="en-US" sz="1100" dirty="0"/>
          </a:p>
        </p:txBody>
      </p:sp>
      <p:sp>
        <p:nvSpPr>
          <p:cNvPr id="12" name="Shape 8"/>
          <p:cNvSpPr/>
          <p:nvPr/>
        </p:nvSpPr>
        <p:spPr>
          <a:xfrm>
            <a:off x="3634740" y="3726180"/>
            <a:ext cx="160020" cy="0"/>
          </a:xfrm>
          <a:prstGeom prst="line">
            <a:avLst/>
          </a:prstGeom>
          <a:noFill/>
          <a:ln w="19050">
            <a:solidFill>
              <a:srgbClr val="C7D0DB"/>
            </a:solidFill>
            <a:prstDash val="solid"/>
          </a:ln>
        </p:spPr>
      </p:sp>
      <p:sp>
        <p:nvSpPr>
          <p:cNvPr id="13" name="Shape 9"/>
          <p:cNvSpPr/>
          <p:nvPr/>
        </p:nvSpPr>
        <p:spPr>
          <a:xfrm>
            <a:off x="3794760" y="3017520"/>
            <a:ext cx="1417320" cy="1417320"/>
          </a:xfrm>
          <a:prstGeom prst="ellipse">
            <a:avLst/>
          </a:prstGeom>
          <a:solidFill>
            <a:srgbClr val="C8102E"/>
          </a:solidFill>
          <a:ln/>
        </p:spPr>
      </p:sp>
      <p:pic>
        <p:nvPicPr>
          <p:cNvPr id="14" name="Image 2" descr="preencoded.png">    </p:cNvPr>
          <p:cNvPicPr>
            <a:picLocks noChangeAspect="1"/>
          </p:cNvPicPr>
          <p:nvPr/>
        </p:nvPicPr>
        <p:blipFill>
          <a:blip r:embed="rId3"/>
          <a:stretch>
            <a:fillRect/>
          </a:stretch>
        </p:blipFill>
        <p:spPr>
          <a:xfrm>
            <a:off x="4247388" y="3470148"/>
            <a:ext cx="512064" cy="512064"/>
          </a:xfrm>
          <a:prstGeom prst="rect">
            <a:avLst/>
          </a:prstGeom>
        </p:spPr>
      </p:pic>
      <p:sp>
        <p:nvSpPr>
          <p:cNvPr id="15" name="Text 10"/>
          <p:cNvSpPr/>
          <p:nvPr/>
        </p:nvSpPr>
        <p:spPr>
          <a:xfrm>
            <a:off x="3474720" y="4544568"/>
            <a:ext cx="2057400" cy="685800"/>
          </a:xfrm>
          <a:prstGeom prst="rect">
            <a:avLst/>
          </a:prstGeom>
          <a:noFill/>
          <a:ln/>
        </p:spPr>
        <p:txBody>
          <a:bodyPr wrap="square" lIns="0" tIns="0" rIns="0" bIns="0" rtlCol="0" anchor="ctr"/>
          <a:lstStyle/>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Prelucrare</a:t>
            </a:r>
            <a:endParaRPr lang="en-US" sz="1100" dirty="0"/>
          </a:p>
        </p:txBody>
      </p:sp>
      <p:sp>
        <p:nvSpPr>
          <p:cNvPr id="16" name="Shape 11"/>
          <p:cNvSpPr/>
          <p:nvPr/>
        </p:nvSpPr>
        <p:spPr>
          <a:xfrm>
            <a:off x="5212080" y="3726180"/>
            <a:ext cx="160020" cy="0"/>
          </a:xfrm>
          <a:prstGeom prst="line">
            <a:avLst/>
          </a:prstGeom>
          <a:noFill/>
          <a:ln w="19050">
            <a:solidFill>
              <a:srgbClr val="C7D0DB"/>
            </a:solidFill>
            <a:prstDash val="solid"/>
          </a:ln>
        </p:spPr>
      </p:sp>
      <p:sp>
        <p:nvSpPr>
          <p:cNvPr id="17" name="Shape 12"/>
          <p:cNvSpPr/>
          <p:nvPr/>
        </p:nvSpPr>
        <p:spPr>
          <a:xfrm>
            <a:off x="5372100" y="3017520"/>
            <a:ext cx="1417320" cy="1417320"/>
          </a:xfrm>
          <a:prstGeom prst="ellipse">
            <a:avLst/>
          </a:prstGeom>
          <a:solidFill>
            <a:srgbClr val="A37700"/>
          </a:solidFill>
          <a:ln/>
        </p:spPr>
      </p:sp>
      <p:pic>
        <p:nvPicPr>
          <p:cNvPr id="18" name="Image 3" descr="preencoded.png">    </p:cNvPr>
          <p:cNvPicPr>
            <a:picLocks noChangeAspect="1"/>
          </p:cNvPicPr>
          <p:nvPr/>
        </p:nvPicPr>
        <p:blipFill>
          <a:blip r:embed="rId4"/>
          <a:stretch>
            <a:fillRect/>
          </a:stretch>
        </p:blipFill>
        <p:spPr>
          <a:xfrm>
            <a:off x="5824728" y="3470148"/>
            <a:ext cx="512064" cy="512064"/>
          </a:xfrm>
          <a:prstGeom prst="rect">
            <a:avLst/>
          </a:prstGeom>
        </p:spPr>
      </p:pic>
      <p:sp>
        <p:nvSpPr>
          <p:cNvPr id="19" name="Text 13"/>
          <p:cNvSpPr/>
          <p:nvPr/>
        </p:nvSpPr>
        <p:spPr>
          <a:xfrm>
            <a:off x="5052060" y="4544568"/>
            <a:ext cx="2057400" cy="685800"/>
          </a:xfrm>
          <a:prstGeom prst="rect">
            <a:avLst/>
          </a:prstGeom>
          <a:noFill/>
          <a:ln/>
        </p:spPr>
        <p:txBody>
          <a:bodyPr wrap="square" lIns="0" tIns="0" rIns="0" bIns="0" rtlCol="0" anchor="ctr"/>
          <a:lstStyle/>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Măsurare</a:t>
            </a:r>
            <a:endParaRPr lang="en-US" sz="1100" dirty="0"/>
          </a:p>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și control</a:t>
            </a:r>
            <a:endParaRPr lang="en-US" sz="1100" dirty="0"/>
          </a:p>
        </p:txBody>
      </p:sp>
      <p:sp>
        <p:nvSpPr>
          <p:cNvPr id="20" name="Shape 14"/>
          <p:cNvSpPr/>
          <p:nvPr/>
        </p:nvSpPr>
        <p:spPr>
          <a:xfrm>
            <a:off x="6789420" y="3726180"/>
            <a:ext cx="160020" cy="0"/>
          </a:xfrm>
          <a:prstGeom prst="line">
            <a:avLst/>
          </a:prstGeom>
          <a:noFill/>
          <a:ln w="19050">
            <a:solidFill>
              <a:srgbClr val="C7D0DB"/>
            </a:solidFill>
            <a:prstDash val="solid"/>
          </a:ln>
        </p:spPr>
      </p:sp>
      <p:sp>
        <p:nvSpPr>
          <p:cNvPr id="21" name="Shape 15"/>
          <p:cNvSpPr/>
          <p:nvPr/>
        </p:nvSpPr>
        <p:spPr>
          <a:xfrm>
            <a:off x="6949440" y="3017520"/>
            <a:ext cx="1417320" cy="1417320"/>
          </a:xfrm>
          <a:prstGeom prst="ellipse">
            <a:avLst/>
          </a:prstGeom>
          <a:solidFill>
            <a:srgbClr val="0F1F4D"/>
          </a:solidFill>
          <a:ln/>
        </p:spPr>
      </p:sp>
      <p:pic>
        <p:nvPicPr>
          <p:cNvPr id="22" name="Image 4" descr="preencoded.png">    </p:cNvPr>
          <p:cNvPicPr>
            <a:picLocks noChangeAspect="1"/>
          </p:cNvPicPr>
          <p:nvPr/>
        </p:nvPicPr>
        <p:blipFill>
          <a:blip r:embed="rId5"/>
          <a:stretch>
            <a:fillRect/>
          </a:stretch>
        </p:blipFill>
        <p:spPr>
          <a:xfrm>
            <a:off x="7402068" y="3470148"/>
            <a:ext cx="512064" cy="512064"/>
          </a:xfrm>
          <a:prstGeom prst="rect">
            <a:avLst/>
          </a:prstGeom>
        </p:spPr>
      </p:pic>
      <p:sp>
        <p:nvSpPr>
          <p:cNvPr id="23" name="Text 16"/>
          <p:cNvSpPr/>
          <p:nvPr/>
        </p:nvSpPr>
        <p:spPr>
          <a:xfrm>
            <a:off x="6629400" y="4544568"/>
            <a:ext cx="2057400" cy="685800"/>
          </a:xfrm>
          <a:prstGeom prst="rect">
            <a:avLst/>
          </a:prstGeom>
          <a:noFill/>
          <a:ln/>
        </p:spPr>
        <p:txBody>
          <a:bodyPr wrap="square" lIns="0" tIns="0" rIns="0" bIns="0" rtlCol="0" anchor="ctr"/>
          <a:lstStyle/>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Asamblare</a:t>
            </a:r>
            <a:endParaRPr lang="en-US" sz="1100" dirty="0"/>
          </a:p>
        </p:txBody>
      </p:sp>
      <p:sp>
        <p:nvSpPr>
          <p:cNvPr id="24" name="Shape 17"/>
          <p:cNvSpPr/>
          <p:nvPr/>
        </p:nvSpPr>
        <p:spPr>
          <a:xfrm>
            <a:off x="8366760" y="3726180"/>
            <a:ext cx="160020" cy="0"/>
          </a:xfrm>
          <a:prstGeom prst="line">
            <a:avLst/>
          </a:prstGeom>
          <a:noFill/>
          <a:ln w="19050">
            <a:solidFill>
              <a:srgbClr val="C7D0DB"/>
            </a:solidFill>
            <a:prstDash val="solid"/>
          </a:ln>
        </p:spPr>
      </p:sp>
      <p:sp>
        <p:nvSpPr>
          <p:cNvPr id="25" name="Shape 18"/>
          <p:cNvSpPr/>
          <p:nvPr/>
        </p:nvSpPr>
        <p:spPr>
          <a:xfrm>
            <a:off x="8526780" y="3017520"/>
            <a:ext cx="1417320" cy="1417320"/>
          </a:xfrm>
          <a:prstGeom prst="ellipse">
            <a:avLst/>
          </a:prstGeom>
          <a:solidFill>
            <a:srgbClr val="1B3FA0"/>
          </a:solidFill>
          <a:ln/>
        </p:spPr>
      </p:sp>
      <p:pic>
        <p:nvPicPr>
          <p:cNvPr id="26" name="Image 5" descr="preencoded.png">    </p:cNvPr>
          <p:cNvPicPr>
            <a:picLocks noChangeAspect="1"/>
          </p:cNvPicPr>
          <p:nvPr/>
        </p:nvPicPr>
        <p:blipFill>
          <a:blip r:embed="rId6"/>
          <a:stretch>
            <a:fillRect/>
          </a:stretch>
        </p:blipFill>
        <p:spPr>
          <a:xfrm>
            <a:off x="8979408" y="3470148"/>
            <a:ext cx="512064" cy="512064"/>
          </a:xfrm>
          <a:prstGeom prst="rect">
            <a:avLst/>
          </a:prstGeom>
        </p:spPr>
      </p:pic>
      <p:sp>
        <p:nvSpPr>
          <p:cNvPr id="27" name="Text 19"/>
          <p:cNvSpPr/>
          <p:nvPr/>
        </p:nvSpPr>
        <p:spPr>
          <a:xfrm>
            <a:off x="8206740" y="4544568"/>
            <a:ext cx="2057400" cy="685800"/>
          </a:xfrm>
          <a:prstGeom prst="rect">
            <a:avLst/>
          </a:prstGeom>
          <a:noFill/>
          <a:ln/>
        </p:spPr>
        <p:txBody>
          <a:bodyPr wrap="square" lIns="0" tIns="0" rIns="0" bIns="0" rtlCol="0" anchor="ctr"/>
          <a:lstStyle/>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Logistică</a:t>
            </a:r>
            <a:endParaRPr lang="en-US" sz="1100" dirty="0"/>
          </a:p>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internă</a:t>
            </a:r>
            <a:endParaRPr lang="en-US" sz="1100" dirty="0"/>
          </a:p>
        </p:txBody>
      </p:sp>
      <p:sp>
        <p:nvSpPr>
          <p:cNvPr id="28" name="Shape 20"/>
          <p:cNvSpPr/>
          <p:nvPr/>
        </p:nvSpPr>
        <p:spPr>
          <a:xfrm>
            <a:off x="9944100" y="3726180"/>
            <a:ext cx="160020" cy="0"/>
          </a:xfrm>
          <a:prstGeom prst="line">
            <a:avLst/>
          </a:prstGeom>
          <a:noFill/>
          <a:ln w="19050">
            <a:solidFill>
              <a:srgbClr val="C7D0DB"/>
            </a:solidFill>
            <a:prstDash val="solid"/>
          </a:ln>
        </p:spPr>
      </p:sp>
      <p:sp>
        <p:nvSpPr>
          <p:cNvPr id="29" name="Shape 21"/>
          <p:cNvSpPr/>
          <p:nvPr/>
        </p:nvSpPr>
        <p:spPr>
          <a:xfrm>
            <a:off x="10104120" y="3017520"/>
            <a:ext cx="1417320" cy="1417320"/>
          </a:xfrm>
          <a:prstGeom prst="ellipse">
            <a:avLst/>
          </a:prstGeom>
          <a:solidFill>
            <a:srgbClr val="C8102E"/>
          </a:solidFill>
          <a:ln/>
        </p:spPr>
      </p:sp>
      <p:pic>
        <p:nvPicPr>
          <p:cNvPr id="30" name="Image 6" descr="preencoded.png">    </p:cNvPr>
          <p:cNvPicPr>
            <a:picLocks noChangeAspect="1"/>
          </p:cNvPicPr>
          <p:nvPr/>
        </p:nvPicPr>
        <p:blipFill>
          <a:blip r:embed="rId7"/>
          <a:stretch>
            <a:fillRect/>
          </a:stretch>
        </p:blipFill>
        <p:spPr>
          <a:xfrm>
            <a:off x="10556748" y="3470148"/>
            <a:ext cx="512064" cy="512064"/>
          </a:xfrm>
          <a:prstGeom prst="rect">
            <a:avLst/>
          </a:prstGeom>
        </p:spPr>
      </p:pic>
      <p:sp>
        <p:nvSpPr>
          <p:cNvPr id="31" name="Text 22"/>
          <p:cNvSpPr/>
          <p:nvPr/>
        </p:nvSpPr>
        <p:spPr>
          <a:xfrm>
            <a:off x="9784080" y="4544568"/>
            <a:ext cx="2057400" cy="685800"/>
          </a:xfrm>
          <a:prstGeom prst="rect">
            <a:avLst/>
          </a:prstGeom>
          <a:noFill/>
          <a:ln/>
        </p:spPr>
        <p:txBody>
          <a:bodyPr wrap="square" lIns="0" tIns="0" rIns="0" bIns="0" rtlCol="0" anchor="ctr"/>
          <a:lstStyle/>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Depozitare</a:t>
            </a:r>
            <a:endParaRPr lang="en-US" sz="1100" dirty="0"/>
          </a:p>
          <a:p>
            <a:pPr algn="ctr" indent="0" marL="0">
              <a:lnSpc>
                <a:spcPct val="110000"/>
              </a:lnSpc>
              <a:buNone/>
            </a:pPr>
            <a:r>
              <a:rPr lang="en-US" sz="1100" b="1" dirty="0">
                <a:solidFill>
                  <a:srgbClr val="0F1F4D"/>
                </a:solidFill>
                <a:latin typeface="Calibri" pitchFamily="34" charset="0"/>
                <a:ea typeface="Calibri" pitchFamily="34" charset="-122"/>
                <a:cs typeface="Calibri" pitchFamily="34" charset="-120"/>
              </a:rPr>
              <a:t>și expediere</a:t>
            </a:r>
            <a:endParaRPr lang="en-US" sz="1100" dirty="0"/>
          </a:p>
        </p:txBody>
      </p:sp>
      <p:sp>
        <p:nvSpPr>
          <p:cNvPr id="32" name="Shape 23"/>
          <p:cNvSpPr/>
          <p:nvPr/>
        </p:nvSpPr>
        <p:spPr>
          <a:xfrm>
            <a:off x="640080" y="5257800"/>
            <a:ext cx="10881360" cy="1051560"/>
          </a:xfrm>
          <a:prstGeom prst="roundRect">
            <a:avLst>
              <a:gd name="adj" fmla="val 6087"/>
            </a:avLst>
          </a:prstGeom>
          <a:solidFill>
            <a:srgbClr val="0F1F4D"/>
          </a:solidFill>
          <a:ln/>
        </p:spPr>
      </p:sp>
      <p:sp>
        <p:nvSpPr>
          <p:cNvPr id="33" name="Text 24"/>
          <p:cNvSpPr/>
          <p:nvPr/>
        </p:nvSpPr>
        <p:spPr>
          <a:xfrm>
            <a:off x="960120" y="5394960"/>
            <a:ext cx="10241280" cy="777240"/>
          </a:xfrm>
          <a:prstGeom prst="rect">
            <a:avLst/>
          </a:prstGeom>
          <a:noFill/>
          <a:ln/>
        </p:spPr>
        <p:txBody>
          <a:bodyPr wrap="square" rtlCol="0" anchor="ctr"/>
          <a:lstStyle/>
          <a:p>
            <a:pPr indent="0" marL="0">
              <a:lnSpc>
                <a:spcPct val="120000"/>
              </a:lnSpc>
              <a:buNone/>
            </a:pPr>
            <a:r>
              <a:rPr lang="en-US" sz="1250" i="1" dirty="0">
                <a:solidFill>
                  <a:srgbClr val="FFFFFF"/>
                </a:solidFill>
                <a:latin typeface="Calibri" pitchFamily="34" charset="0"/>
                <a:ea typeface="Calibri" pitchFamily="34" charset="-122"/>
                <a:cs typeface="Calibri" pitchFamily="34" charset="-120"/>
              </a:rPr>
              <a:t>De la materie primă la piesa livrată, vezi întregul flux de producție într-un singur loc, cu demonstrații live la fiecare etapă și consultanță tehnică direct la stand.</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3F6F8"/>
        </a:solidFill>
      </p:bgPr>
    </p:bg>
    <p:spTree>
      <p:nvGrpSpPr>
        <p:cNvPr id="1" name=""/>
        <p:cNvGrpSpPr/>
        <p:nvPr/>
      </p:nvGrpSpPr>
      <p:grpSpPr>
        <a:xfrm>
          <a:off x="0" y="0"/>
          <a:ext cx="0" cy="0"/>
          <a:chOff x="0" y="0"/>
          <a:chExt cx="0" cy="0"/>
        </a:xfrm>
      </p:grpSpPr>
      <p:sp>
        <p:nvSpPr>
          <p:cNvPr id="2" name="Text 0"/>
          <p:cNvSpPr/>
          <p:nvPr/>
        </p:nvSpPr>
        <p:spPr>
          <a:xfrm>
            <a:off x="640080" y="457200"/>
            <a:ext cx="7315200" cy="320040"/>
          </a:xfrm>
          <a:prstGeom prst="rect">
            <a:avLst/>
          </a:prstGeom>
          <a:noFill/>
          <a:ln/>
        </p:spPr>
        <p:txBody>
          <a:bodyPr wrap="square" rtlCol="0" anchor="ctr"/>
          <a:lstStyle/>
          <a:p>
            <a:pPr indent="0" marL="0">
              <a:buNone/>
            </a:pPr>
            <a:r>
              <a:rPr lang="en-US" sz="1300" b="1" spc="150" kern="0" dirty="0">
                <a:solidFill>
                  <a:srgbClr val="C8102E"/>
                </a:solidFill>
                <a:latin typeface="Calibri" pitchFamily="34" charset="0"/>
                <a:ea typeface="Calibri" pitchFamily="34" charset="-122"/>
                <a:cs typeface="Calibri" pitchFamily="34" charset="-120"/>
              </a:rPr>
              <a:t>CINE VINE LA TÂRG</a:t>
            </a:r>
            <a:endParaRPr lang="en-US" sz="1300" dirty="0"/>
          </a:p>
        </p:txBody>
      </p:sp>
      <p:sp>
        <p:nvSpPr>
          <p:cNvPr id="3" name="Text 1"/>
          <p:cNvSpPr/>
          <p:nvPr/>
        </p:nvSpPr>
        <p:spPr>
          <a:xfrm>
            <a:off x="640080" y="777240"/>
            <a:ext cx="10881360" cy="640080"/>
          </a:xfrm>
          <a:prstGeom prst="rect">
            <a:avLst/>
          </a:prstGeom>
          <a:noFill/>
          <a:ln/>
        </p:spPr>
        <p:txBody>
          <a:bodyPr wrap="square" rtlCol="0" anchor="ctr"/>
          <a:lstStyle/>
          <a:p>
            <a:pPr indent="0" marL="0">
              <a:buNone/>
            </a:pPr>
            <a:r>
              <a:rPr lang="en-US" sz="2700" b="1" dirty="0">
                <a:solidFill>
                  <a:srgbClr val="0F1F4D"/>
                </a:solidFill>
                <a:latin typeface="Cambria" pitchFamily="34" charset="0"/>
                <a:ea typeface="Cambria" pitchFamily="34" charset="-122"/>
                <a:cs typeface="Cambria" pitchFamily="34" charset="-120"/>
              </a:rPr>
              <a:t>Vizitatorii pe care îi întâlnești la standul tău</a:t>
            </a:r>
            <a:endParaRPr lang="en-US" sz="2700" dirty="0"/>
          </a:p>
        </p:txBody>
      </p:sp>
      <p:sp>
        <p:nvSpPr>
          <p:cNvPr id="4" name="Shape 2"/>
          <p:cNvSpPr/>
          <p:nvPr/>
        </p:nvSpPr>
        <p:spPr>
          <a:xfrm>
            <a:off x="640080" y="1645920"/>
            <a:ext cx="6309360" cy="4572000"/>
          </a:xfrm>
          <a:prstGeom prst="roundRect">
            <a:avLst>
              <a:gd name="adj" fmla="val 1600"/>
            </a:avLst>
          </a:prstGeom>
          <a:solidFill>
            <a:srgbClr val="FFFFFF"/>
          </a:solidFill>
          <a:ln/>
          <a:effectLst>
            <a:outerShdw sx="100000" sy="100000" kx="0" ky="0" algn="bl" rotWithShape="0" blurRad="76200" dist="25400" dir="5400000">
              <a:srgbClr val="000000">
                <a:alpha val="10000"/>
              </a:srgbClr>
            </a:outerShdw>
          </a:effectLst>
        </p:spPr>
      </p:sp>
      <p:sp>
        <p:nvSpPr>
          <p:cNvPr id="5" name="Text 3"/>
          <p:cNvSpPr/>
          <p:nvPr/>
        </p:nvSpPr>
        <p:spPr>
          <a:xfrm>
            <a:off x="914400" y="1828800"/>
            <a:ext cx="1828800" cy="822960"/>
          </a:xfrm>
          <a:prstGeom prst="rect">
            <a:avLst/>
          </a:prstGeom>
          <a:noFill/>
          <a:ln/>
        </p:spPr>
        <p:txBody>
          <a:bodyPr wrap="square" lIns="0" tIns="0" rIns="0" bIns="0" rtlCol="0" anchor="ctr"/>
          <a:lstStyle/>
          <a:p>
            <a:pPr indent="0" marL="0">
              <a:buNone/>
            </a:pPr>
            <a:r>
              <a:rPr lang="en-US" sz="4200" b="1" dirty="0">
                <a:solidFill>
                  <a:srgbClr val="C8102E"/>
                </a:solidFill>
                <a:latin typeface="Cambria" pitchFamily="34" charset="0"/>
                <a:ea typeface="Cambria" pitchFamily="34" charset="-122"/>
                <a:cs typeface="Cambria" pitchFamily="34" charset="-120"/>
              </a:rPr>
              <a:t>80%</a:t>
            </a:r>
            <a:endParaRPr lang="en-US" sz="4200" dirty="0"/>
          </a:p>
        </p:txBody>
      </p:sp>
      <p:sp>
        <p:nvSpPr>
          <p:cNvPr id="6" name="Text 4"/>
          <p:cNvSpPr/>
          <p:nvPr/>
        </p:nvSpPr>
        <p:spPr>
          <a:xfrm>
            <a:off x="914400" y="2514600"/>
            <a:ext cx="3657600" cy="320040"/>
          </a:xfrm>
          <a:prstGeom prst="rect">
            <a:avLst/>
          </a:prstGeom>
          <a:noFill/>
          <a:ln/>
        </p:spPr>
        <p:txBody>
          <a:bodyPr wrap="square" rtlCol="0" anchor="ctr"/>
          <a:lstStyle/>
          <a:p>
            <a:pPr indent="0" marL="0">
              <a:buNone/>
            </a:pPr>
            <a:r>
              <a:rPr lang="en-US" sz="1200" b="1" spc="100" kern="0" dirty="0">
                <a:solidFill>
                  <a:srgbClr val="8394A8"/>
                </a:solidFill>
                <a:latin typeface="Calibri" pitchFamily="34" charset="0"/>
                <a:ea typeface="Calibri" pitchFamily="34" charset="-122"/>
                <a:cs typeface="Calibri" pitchFamily="34" charset="-120"/>
              </a:rPr>
              <a:t>AUDIENȚĂ PRINCIPALĂ</a:t>
            </a:r>
            <a:endParaRPr lang="en-US" sz="1200" dirty="0"/>
          </a:p>
        </p:txBody>
      </p:sp>
      <p:sp>
        <p:nvSpPr>
          <p:cNvPr id="7" name="Shape 5"/>
          <p:cNvSpPr/>
          <p:nvPr/>
        </p:nvSpPr>
        <p:spPr>
          <a:xfrm>
            <a:off x="914400" y="2971800"/>
            <a:ext cx="384048" cy="384048"/>
          </a:xfrm>
          <a:prstGeom prst="ellipse">
            <a:avLst/>
          </a:prstGeom>
          <a:solidFill>
            <a:srgbClr val="C8102E"/>
          </a:solidFill>
          <a:ln/>
        </p:spPr>
      </p:sp>
      <p:pic>
        <p:nvPicPr>
          <p:cNvPr id="8" name="Image 0" descr="preencoded.png">    </p:cNvPr>
          <p:cNvPicPr>
            <a:picLocks noChangeAspect="1"/>
          </p:cNvPicPr>
          <p:nvPr/>
        </p:nvPicPr>
        <p:blipFill>
          <a:blip r:embed="rId1"/>
          <a:stretch>
            <a:fillRect/>
          </a:stretch>
        </p:blipFill>
        <p:spPr>
          <a:xfrm>
            <a:off x="1014984" y="3072384"/>
            <a:ext cx="182880" cy="182880"/>
          </a:xfrm>
          <a:prstGeom prst="rect">
            <a:avLst/>
          </a:prstGeom>
        </p:spPr>
      </p:pic>
      <p:sp>
        <p:nvSpPr>
          <p:cNvPr id="9" name="Text 6"/>
          <p:cNvSpPr/>
          <p:nvPr/>
        </p:nvSpPr>
        <p:spPr>
          <a:xfrm>
            <a:off x="1600200" y="2916936"/>
            <a:ext cx="5029200" cy="365760"/>
          </a:xfrm>
          <a:prstGeom prst="rect">
            <a:avLst/>
          </a:prstGeom>
          <a:noFill/>
          <a:ln/>
        </p:spPr>
        <p:txBody>
          <a:bodyPr wrap="square" lIns="0" tIns="0" rIns="0" bIns="0" rtlCol="0" anchor="ctr"/>
          <a:lstStyle/>
          <a:p>
            <a:pPr indent="0" marL="0">
              <a:buNone/>
            </a:pPr>
            <a:r>
              <a:rPr lang="en-US" sz="1450" b="1" dirty="0">
                <a:solidFill>
                  <a:srgbClr val="0F1F4D"/>
                </a:solidFill>
                <a:latin typeface="Calibri" pitchFamily="34" charset="0"/>
                <a:ea typeface="Calibri" pitchFamily="34" charset="-122"/>
                <a:cs typeface="Calibri" pitchFamily="34" charset="-120"/>
              </a:rPr>
              <a:t>Fabrici auto și construcții de mașini</a:t>
            </a:r>
            <a:endParaRPr lang="en-US" sz="1450" dirty="0"/>
          </a:p>
        </p:txBody>
      </p:sp>
      <p:sp>
        <p:nvSpPr>
          <p:cNvPr id="10" name="Text 7"/>
          <p:cNvSpPr/>
          <p:nvPr/>
        </p:nvSpPr>
        <p:spPr>
          <a:xfrm>
            <a:off x="1600200" y="3291840"/>
            <a:ext cx="5029200" cy="594360"/>
          </a:xfrm>
          <a:prstGeom prst="rect">
            <a:avLst/>
          </a:prstGeom>
          <a:noFill/>
          <a:ln/>
        </p:spPr>
        <p:txBody>
          <a:bodyPr wrap="square" lIns="0" tIns="0" rIns="0" bIns="0" rtlCol="0" anchor="ctr"/>
          <a:lstStyle/>
          <a:p>
            <a:pPr indent="0" marL="0">
              <a:lnSpc>
                <a:spcPct val="120000"/>
              </a:lnSpc>
              <a:buNone/>
            </a:pPr>
            <a:r>
              <a:rPr lang="en-US" sz="1200" dirty="0">
                <a:solidFill>
                  <a:srgbClr val="8394A8"/>
                </a:solidFill>
                <a:latin typeface="Calibri" pitchFamily="34" charset="0"/>
                <a:ea typeface="Calibri" pitchFamily="34" charset="-122"/>
                <a:cs typeface="Calibri" pitchFamily="34" charset="-120"/>
              </a:rPr>
              <a:t>Vin să reducă costul per piesă fără să compromită precizia</a:t>
            </a:r>
            <a:endParaRPr lang="en-US" sz="1200" dirty="0"/>
          </a:p>
        </p:txBody>
      </p:sp>
      <p:sp>
        <p:nvSpPr>
          <p:cNvPr id="11" name="Shape 8"/>
          <p:cNvSpPr/>
          <p:nvPr/>
        </p:nvSpPr>
        <p:spPr>
          <a:xfrm>
            <a:off x="914400" y="4023360"/>
            <a:ext cx="384048" cy="384048"/>
          </a:xfrm>
          <a:prstGeom prst="ellipse">
            <a:avLst/>
          </a:prstGeom>
          <a:solidFill>
            <a:srgbClr val="C8102E"/>
          </a:solidFill>
          <a:ln/>
        </p:spPr>
      </p:sp>
      <p:pic>
        <p:nvPicPr>
          <p:cNvPr id="12" name="Image 1" descr="preencoded.png">    </p:cNvPr>
          <p:cNvPicPr>
            <a:picLocks noChangeAspect="1"/>
          </p:cNvPicPr>
          <p:nvPr/>
        </p:nvPicPr>
        <p:blipFill>
          <a:blip r:embed="rId2"/>
          <a:stretch>
            <a:fillRect/>
          </a:stretch>
        </p:blipFill>
        <p:spPr>
          <a:xfrm>
            <a:off x="1014984" y="4123944"/>
            <a:ext cx="182880" cy="182880"/>
          </a:xfrm>
          <a:prstGeom prst="rect">
            <a:avLst/>
          </a:prstGeom>
        </p:spPr>
      </p:pic>
      <p:sp>
        <p:nvSpPr>
          <p:cNvPr id="13" name="Text 9"/>
          <p:cNvSpPr/>
          <p:nvPr/>
        </p:nvSpPr>
        <p:spPr>
          <a:xfrm>
            <a:off x="1600200" y="3968496"/>
            <a:ext cx="5029200" cy="365760"/>
          </a:xfrm>
          <a:prstGeom prst="rect">
            <a:avLst/>
          </a:prstGeom>
          <a:noFill/>
          <a:ln/>
        </p:spPr>
        <p:txBody>
          <a:bodyPr wrap="square" lIns="0" tIns="0" rIns="0" bIns="0" rtlCol="0" anchor="ctr"/>
          <a:lstStyle/>
          <a:p>
            <a:pPr indent="0" marL="0">
              <a:buNone/>
            </a:pPr>
            <a:r>
              <a:rPr lang="en-US" sz="1450" b="1" dirty="0">
                <a:solidFill>
                  <a:srgbClr val="0F1F4D"/>
                </a:solidFill>
                <a:latin typeface="Calibri" pitchFamily="34" charset="0"/>
                <a:ea typeface="Calibri" pitchFamily="34" charset="-122"/>
                <a:cs typeface="Calibri" pitchFamily="34" charset="-120"/>
              </a:rPr>
              <a:t>Fabrici de prelucrare metal și confecții metalice</a:t>
            </a:r>
            <a:endParaRPr lang="en-US" sz="1450" dirty="0"/>
          </a:p>
        </p:txBody>
      </p:sp>
      <p:sp>
        <p:nvSpPr>
          <p:cNvPr id="14" name="Text 10"/>
          <p:cNvSpPr/>
          <p:nvPr/>
        </p:nvSpPr>
        <p:spPr>
          <a:xfrm>
            <a:off x="1600200" y="4343400"/>
            <a:ext cx="5029200" cy="594360"/>
          </a:xfrm>
          <a:prstGeom prst="rect">
            <a:avLst/>
          </a:prstGeom>
          <a:noFill/>
          <a:ln/>
        </p:spPr>
        <p:txBody>
          <a:bodyPr wrap="square" lIns="0" tIns="0" rIns="0" bIns="0" rtlCol="0" anchor="ctr"/>
          <a:lstStyle/>
          <a:p>
            <a:pPr indent="0" marL="0">
              <a:lnSpc>
                <a:spcPct val="120000"/>
              </a:lnSpc>
              <a:buNone/>
            </a:pPr>
            <a:r>
              <a:rPr lang="en-US" sz="1200" dirty="0">
                <a:solidFill>
                  <a:srgbClr val="8394A8"/>
                </a:solidFill>
                <a:latin typeface="Calibri" pitchFamily="34" charset="0"/>
                <a:ea typeface="Calibri" pitchFamily="34" charset="-122"/>
                <a:cs typeface="Calibri" pitchFamily="34" charset="-120"/>
              </a:rPr>
              <a:t>Caută soluții pentru întregul flux: material, debitare, sudură, măsurare, asamblare</a:t>
            </a:r>
            <a:endParaRPr lang="en-US" sz="1200" dirty="0"/>
          </a:p>
        </p:txBody>
      </p:sp>
      <p:sp>
        <p:nvSpPr>
          <p:cNvPr id="15" name="Text 11"/>
          <p:cNvSpPr/>
          <p:nvPr/>
        </p:nvSpPr>
        <p:spPr>
          <a:xfrm>
            <a:off x="914400" y="5166360"/>
            <a:ext cx="5760720" cy="868680"/>
          </a:xfrm>
          <a:prstGeom prst="rect">
            <a:avLst/>
          </a:prstGeom>
          <a:noFill/>
          <a:ln/>
        </p:spPr>
        <p:txBody>
          <a:bodyPr wrap="square" lIns="0" tIns="0" rIns="0" bIns="0" rtlCol="0" anchor="ctr"/>
          <a:lstStyle/>
          <a:p>
            <a:pPr indent="0" marL="0">
              <a:lnSpc>
                <a:spcPct val="120000"/>
              </a:lnSpc>
              <a:buNone/>
            </a:pPr>
            <a:r>
              <a:rPr lang="en-US" sz="1250" i="1" dirty="0">
                <a:solidFill>
                  <a:srgbClr val="C8102E"/>
                </a:solidFill>
                <a:latin typeface="Calibri" pitchFamily="34" charset="0"/>
                <a:ea typeface="Calibri" pitchFamily="34" charset="-122"/>
                <a:cs typeface="Calibri" pitchFamily="34" charset="-120"/>
              </a:rPr>
              <a:t>Vezi live fluxuri de control al calității și automatizare integrate în producție, direct la standuri.</a:t>
            </a:r>
            <a:endParaRPr lang="en-US" sz="1250" dirty="0"/>
          </a:p>
        </p:txBody>
      </p:sp>
      <p:sp>
        <p:nvSpPr>
          <p:cNvPr id="16" name="Shape 12"/>
          <p:cNvSpPr/>
          <p:nvPr/>
        </p:nvSpPr>
        <p:spPr>
          <a:xfrm>
            <a:off x="7178040" y="1645920"/>
            <a:ext cx="4343400" cy="4572000"/>
          </a:xfrm>
          <a:prstGeom prst="roundRect">
            <a:avLst>
              <a:gd name="adj" fmla="val 1684"/>
            </a:avLst>
          </a:prstGeom>
          <a:solidFill>
            <a:srgbClr val="FFFFFF"/>
          </a:solidFill>
          <a:ln/>
          <a:effectLst>
            <a:outerShdw sx="100000" sy="100000" kx="0" ky="0" algn="bl" rotWithShape="0" blurRad="76200" dist="25400" dir="5400000">
              <a:srgbClr val="000000">
                <a:alpha val="10000"/>
              </a:srgbClr>
            </a:outerShdw>
          </a:effectLst>
        </p:spPr>
      </p:sp>
      <p:sp>
        <p:nvSpPr>
          <p:cNvPr id="17" name="Text 13"/>
          <p:cNvSpPr/>
          <p:nvPr/>
        </p:nvSpPr>
        <p:spPr>
          <a:xfrm>
            <a:off x="7452360" y="1828800"/>
            <a:ext cx="1828800" cy="640080"/>
          </a:xfrm>
          <a:prstGeom prst="rect">
            <a:avLst/>
          </a:prstGeom>
          <a:noFill/>
          <a:ln/>
        </p:spPr>
        <p:txBody>
          <a:bodyPr wrap="square" lIns="0" tIns="0" rIns="0" bIns="0" rtlCol="0" anchor="ctr"/>
          <a:lstStyle/>
          <a:p>
            <a:pPr indent="0" marL="0">
              <a:buNone/>
            </a:pPr>
            <a:r>
              <a:rPr lang="en-US" sz="3200" b="1" dirty="0">
                <a:solidFill>
                  <a:srgbClr val="1B3FA0"/>
                </a:solidFill>
                <a:latin typeface="Cambria" pitchFamily="34" charset="0"/>
                <a:ea typeface="Cambria" pitchFamily="34" charset="-122"/>
                <a:cs typeface="Cambria" pitchFamily="34" charset="-120"/>
              </a:rPr>
              <a:t>20%</a:t>
            </a:r>
            <a:endParaRPr lang="en-US" sz="3200" dirty="0"/>
          </a:p>
        </p:txBody>
      </p:sp>
      <p:sp>
        <p:nvSpPr>
          <p:cNvPr id="18" name="Text 14"/>
          <p:cNvSpPr/>
          <p:nvPr/>
        </p:nvSpPr>
        <p:spPr>
          <a:xfrm>
            <a:off x="7452360" y="2395728"/>
            <a:ext cx="3657600" cy="274320"/>
          </a:xfrm>
          <a:prstGeom prst="rect">
            <a:avLst/>
          </a:prstGeom>
          <a:noFill/>
          <a:ln/>
        </p:spPr>
        <p:txBody>
          <a:bodyPr wrap="square" rtlCol="0" anchor="ctr"/>
          <a:lstStyle/>
          <a:p>
            <a:pPr indent="0" marL="0">
              <a:buNone/>
            </a:pPr>
            <a:r>
              <a:rPr lang="en-US" sz="1100" b="1" spc="100" kern="0" dirty="0">
                <a:solidFill>
                  <a:srgbClr val="8394A8"/>
                </a:solidFill>
                <a:latin typeface="Calibri" pitchFamily="34" charset="0"/>
                <a:ea typeface="Calibri" pitchFamily="34" charset="-122"/>
                <a:cs typeface="Calibri" pitchFamily="34" charset="-120"/>
              </a:rPr>
              <a:t>AUDIENȚĂ SECUNDARĂ</a:t>
            </a:r>
            <a:endParaRPr lang="en-US" sz="1100" dirty="0"/>
          </a:p>
        </p:txBody>
      </p:sp>
      <p:sp>
        <p:nvSpPr>
          <p:cNvPr id="19" name="Shape 15"/>
          <p:cNvSpPr/>
          <p:nvPr/>
        </p:nvSpPr>
        <p:spPr>
          <a:xfrm>
            <a:off x="7452360" y="2935224"/>
            <a:ext cx="109728" cy="109728"/>
          </a:xfrm>
          <a:prstGeom prst="ellipse">
            <a:avLst/>
          </a:prstGeom>
          <a:solidFill>
            <a:srgbClr val="1B3FA0"/>
          </a:solidFill>
          <a:ln/>
        </p:spPr>
      </p:sp>
      <p:sp>
        <p:nvSpPr>
          <p:cNvPr id="20" name="Text 16"/>
          <p:cNvSpPr/>
          <p:nvPr/>
        </p:nvSpPr>
        <p:spPr>
          <a:xfrm>
            <a:off x="7699248" y="2788920"/>
            <a:ext cx="3657600" cy="365760"/>
          </a:xfrm>
          <a:prstGeom prst="rect">
            <a:avLst/>
          </a:prstGeom>
          <a:noFill/>
          <a:ln/>
        </p:spPr>
        <p:txBody>
          <a:bodyPr wrap="square" lIns="0" tIns="0" rIns="0" bIns="0" rtlCol="0" anchor="ctr"/>
          <a:lstStyle/>
          <a:p>
            <a:pPr indent="0" marL="0">
              <a:buNone/>
            </a:pPr>
            <a:r>
              <a:rPr lang="en-US" sz="1300" dirty="0">
                <a:solidFill>
                  <a:srgbClr val="0F1F4D"/>
                </a:solidFill>
                <a:latin typeface="Calibri" pitchFamily="34" charset="0"/>
                <a:ea typeface="Calibri" pitchFamily="34" charset="-122"/>
                <a:cs typeface="Calibri" pitchFamily="34" charset="-120"/>
              </a:rPr>
              <a:t>Structuri metalice</a:t>
            </a:r>
            <a:endParaRPr lang="en-US" sz="1300" dirty="0"/>
          </a:p>
        </p:txBody>
      </p:sp>
      <p:sp>
        <p:nvSpPr>
          <p:cNvPr id="21" name="Shape 17"/>
          <p:cNvSpPr/>
          <p:nvPr/>
        </p:nvSpPr>
        <p:spPr>
          <a:xfrm>
            <a:off x="7452360" y="3364992"/>
            <a:ext cx="109728" cy="109728"/>
          </a:xfrm>
          <a:prstGeom prst="ellipse">
            <a:avLst/>
          </a:prstGeom>
          <a:solidFill>
            <a:srgbClr val="1B3FA0"/>
          </a:solidFill>
          <a:ln/>
        </p:spPr>
      </p:sp>
      <p:sp>
        <p:nvSpPr>
          <p:cNvPr id="22" name="Text 18"/>
          <p:cNvSpPr/>
          <p:nvPr/>
        </p:nvSpPr>
        <p:spPr>
          <a:xfrm>
            <a:off x="7699248" y="3218688"/>
            <a:ext cx="3657600" cy="365760"/>
          </a:xfrm>
          <a:prstGeom prst="rect">
            <a:avLst/>
          </a:prstGeom>
          <a:noFill/>
          <a:ln/>
        </p:spPr>
        <p:txBody>
          <a:bodyPr wrap="square" lIns="0" tIns="0" rIns="0" bIns="0" rtlCol="0" anchor="ctr"/>
          <a:lstStyle/>
          <a:p>
            <a:pPr indent="0" marL="0">
              <a:buNone/>
            </a:pPr>
            <a:r>
              <a:rPr lang="en-US" sz="1300" dirty="0">
                <a:solidFill>
                  <a:srgbClr val="0F1F4D"/>
                </a:solidFill>
                <a:latin typeface="Calibri" pitchFamily="34" charset="0"/>
                <a:ea typeface="Calibri" pitchFamily="34" charset="-122"/>
                <a:cs typeface="Calibri" pitchFamily="34" charset="-120"/>
              </a:rPr>
              <a:t>HVAC</a:t>
            </a:r>
            <a:endParaRPr lang="en-US" sz="1300" dirty="0"/>
          </a:p>
        </p:txBody>
      </p:sp>
      <p:sp>
        <p:nvSpPr>
          <p:cNvPr id="23" name="Shape 19"/>
          <p:cNvSpPr/>
          <p:nvPr/>
        </p:nvSpPr>
        <p:spPr>
          <a:xfrm>
            <a:off x="7452360" y="3794760"/>
            <a:ext cx="109728" cy="109728"/>
          </a:xfrm>
          <a:prstGeom prst="ellipse">
            <a:avLst/>
          </a:prstGeom>
          <a:solidFill>
            <a:srgbClr val="1B3FA0"/>
          </a:solidFill>
          <a:ln/>
        </p:spPr>
      </p:sp>
      <p:sp>
        <p:nvSpPr>
          <p:cNvPr id="24" name="Text 20"/>
          <p:cNvSpPr/>
          <p:nvPr/>
        </p:nvSpPr>
        <p:spPr>
          <a:xfrm>
            <a:off x="7699248" y="3648456"/>
            <a:ext cx="3657600" cy="365760"/>
          </a:xfrm>
          <a:prstGeom prst="rect">
            <a:avLst/>
          </a:prstGeom>
          <a:noFill/>
          <a:ln/>
        </p:spPr>
        <p:txBody>
          <a:bodyPr wrap="square" lIns="0" tIns="0" rIns="0" bIns="0" rtlCol="0" anchor="ctr"/>
          <a:lstStyle/>
          <a:p>
            <a:pPr indent="0" marL="0">
              <a:buNone/>
            </a:pPr>
            <a:r>
              <a:rPr lang="en-US" sz="1300" dirty="0">
                <a:solidFill>
                  <a:srgbClr val="0F1F4D"/>
                </a:solidFill>
                <a:latin typeface="Calibri" pitchFamily="34" charset="0"/>
                <a:ea typeface="Calibri" pitchFamily="34" charset="-122"/>
                <a:cs typeface="Calibri" pitchFamily="34" charset="-120"/>
              </a:rPr>
              <a:t>Electrocasnice / electrice</a:t>
            </a:r>
            <a:endParaRPr lang="en-US" sz="1300" dirty="0"/>
          </a:p>
        </p:txBody>
      </p:sp>
      <p:sp>
        <p:nvSpPr>
          <p:cNvPr id="25" name="Shape 21"/>
          <p:cNvSpPr/>
          <p:nvPr/>
        </p:nvSpPr>
        <p:spPr>
          <a:xfrm>
            <a:off x="7452360" y="4224528"/>
            <a:ext cx="109728" cy="109728"/>
          </a:xfrm>
          <a:prstGeom prst="ellipse">
            <a:avLst/>
          </a:prstGeom>
          <a:solidFill>
            <a:srgbClr val="1B3FA0"/>
          </a:solidFill>
          <a:ln/>
        </p:spPr>
      </p:sp>
      <p:sp>
        <p:nvSpPr>
          <p:cNvPr id="26" name="Text 22"/>
          <p:cNvSpPr/>
          <p:nvPr/>
        </p:nvSpPr>
        <p:spPr>
          <a:xfrm>
            <a:off x="7699248" y="4078224"/>
            <a:ext cx="3657600" cy="365760"/>
          </a:xfrm>
          <a:prstGeom prst="rect">
            <a:avLst/>
          </a:prstGeom>
          <a:noFill/>
          <a:ln/>
        </p:spPr>
        <p:txBody>
          <a:bodyPr wrap="square" lIns="0" tIns="0" rIns="0" bIns="0" rtlCol="0" anchor="ctr"/>
          <a:lstStyle/>
          <a:p>
            <a:pPr indent="0" marL="0">
              <a:buNone/>
            </a:pPr>
            <a:r>
              <a:rPr lang="en-US" sz="1300" dirty="0">
                <a:solidFill>
                  <a:srgbClr val="0F1F4D"/>
                </a:solidFill>
                <a:latin typeface="Calibri" pitchFamily="34" charset="0"/>
                <a:ea typeface="Calibri" pitchFamily="34" charset="-122"/>
                <a:cs typeface="Calibri" pitchFamily="34" charset="-120"/>
              </a:rPr>
              <a:t>Electronică / EMS</a:t>
            </a:r>
            <a:endParaRPr lang="en-US" sz="1300" dirty="0"/>
          </a:p>
        </p:txBody>
      </p:sp>
      <p:sp>
        <p:nvSpPr>
          <p:cNvPr id="27" name="Shape 23"/>
          <p:cNvSpPr/>
          <p:nvPr/>
        </p:nvSpPr>
        <p:spPr>
          <a:xfrm>
            <a:off x="7452360" y="4654296"/>
            <a:ext cx="109728" cy="109728"/>
          </a:xfrm>
          <a:prstGeom prst="ellipse">
            <a:avLst/>
          </a:prstGeom>
          <a:solidFill>
            <a:srgbClr val="1B3FA0"/>
          </a:solidFill>
          <a:ln/>
        </p:spPr>
      </p:sp>
      <p:sp>
        <p:nvSpPr>
          <p:cNvPr id="28" name="Text 24"/>
          <p:cNvSpPr/>
          <p:nvPr/>
        </p:nvSpPr>
        <p:spPr>
          <a:xfrm>
            <a:off x="7699248" y="4507992"/>
            <a:ext cx="3657600" cy="365760"/>
          </a:xfrm>
          <a:prstGeom prst="rect">
            <a:avLst/>
          </a:prstGeom>
          <a:noFill/>
          <a:ln/>
        </p:spPr>
        <p:txBody>
          <a:bodyPr wrap="square" lIns="0" tIns="0" rIns="0" bIns="0" rtlCol="0" anchor="ctr"/>
          <a:lstStyle/>
          <a:p>
            <a:pPr indent="0" marL="0">
              <a:buNone/>
            </a:pPr>
            <a:r>
              <a:rPr lang="en-US" sz="1300" dirty="0">
                <a:solidFill>
                  <a:srgbClr val="0F1F4D"/>
                </a:solidFill>
                <a:latin typeface="Calibri" pitchFamily="34" charset="0"/>
                <a:ea typeface="Calibri" pitchFamily="34" charset="-122"/>
                <a:cs typeface="Calibri" pitchFamily="34" charset="-120"/>
              </a:rPr>
              <a:t>Energie / PV</a:t>
            </a:r>
            <a:endParaRPr lang="en-US" sz="1300" dirty="0"/>
          </a:p>
        </p:txBody>
      </p:sp>
      <p:sp>
        <p:nvSpPr>
          <p:cNvPr id="29" name="Shape 25"/>
          <p:cNvSpPr/>
          <p:nvPr/>
        </p:nvSpPr>
        <p:spPr>
          <a:xfrm>
            <a:off x="7452360" y="5084064"/>
            <a:ext cx="109728" cy="109728"/>
          </a:xfrm>
          <a:prstGeom prst="ellipse">
            <a:avLst/>
          </a:prstGeom>
          <a:solidFill>
            <a:srgbClr val="1B3FA0"/>
          </a:solidFill>
          <a:ln/>
        </p:spPr>
      </p:sp>
      <p:sp>
        <p:nvSpPr>
          <p:cNvPr id="30" name="Text 26"/>
          <p:cNvSpPr/>
          <p:nvPr/>
        </p:nvSpPr>
        <p:spPr>
          <a:xfrm>
            <a:off x="7699248" y="4937760"/>
            <a:ext cx="3657600" cy="365760"/>
          </a:xfrm>
          <a:prstGeom prst="rect">
            <a:avLst/>
          </a:prstGeom>
          <a:noFill/>
          <a:ln/>
        </p:spPr>
        <p:txBody>
          <a:bodyPr wrap="square" lIns="0" tIns="0" rIns="0" bIns="0" rtlCol="0" anchor="ctr"/>
          <a:lstStyle/>
          <a:p>
            <a:pPr indent="0" marL="0">
              <a:buNone/>
            </a:pPr>
            <a:r>
              <a:rPr lang="en-US" sz="1300" dirty="0">
                <a:solidFill>
                  <a:srgbClr val="0F1F4D"/>
                </a:solidFill>
                <a:latin typeface="Calibri" pitchFamily="34" charset="0"/>
                <a:ea typeface="Calibri" pitchFamily="34" charset="-122"/>
                <a:cs typeface="Calibri" pitchFamily="34" charset="-120"/>
              </a:rPr>
              <a:t>Mobilă</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3F6F8"/>
        </a:solidFill>
      </p:bgPr>
    </p:bg>
    <p:spTree>
      <p:nvGrpSpPr>
        <p:cNvPr id="1" name=""/>
        <p:cNvGrpSpPr/>
        <p:nvPr/>
      </p:nvGrpSpPr>
      <p:grpSpPr>
        <a:xfrm>
          <a:off x="0" y="0"/>
          <a:ext cx="0" cy="0"/>
          <a:chOff x="0" y="0"/>
          <a:chExt cx="0" cy="0"/>
        </a:xfrm>
      </p:grpSpPr>
      <p:sp>
        <p:nvSpPr>
          <p:cNvPr id="2" name="Text 0"/>
          <p:cNvSpPr/>
          <p:nvPr/>
        </p:nvSpPr>
        <p:spPr>
          <a:xfrm>
            <a:off x="640080" y="457200"/>
            <a:ext cx="7315200" cy="320040"/>
          </a:xfrm>
          <a:prstGeom prst="rect">
            <a:avLst/>
          </a:prstGeom>
          <a:noFill/>
          <a:ln/>
        </p:spPr>
        <p:txBody>
          <a:bodyPr wrap="square" rtlCol="0" anchor="ctr"/>
          <a:lstStyle/>
          <a:p>
            <a:pPr indent="0" marL="0">
              <a:buNone/>
            </a:pPr>
            <a:r>
              <a:rPr lang="en-US" sz="1300" b="1" spc="150" kern="0" dirty="0">
                <a:solidFill>
                  <a:srgbClr val="1B3FA0"/>
                </a:solidFill>
                <a:latin typeface="Calibri" pitchFamily="34" charset="0"/>
                <a:ea typeface="Calibri" pitchFamily="34" charset="-122"/>
                <a:cs typeface="Calibri" pitchFamily="34" charset="-120"/>
              </a:rPr>
              <a:t>TEHNOLOGIE PENTRU EXPOZANȚI</a:t>
            </a:r>
            <a:endParaRPr lang="en-US" sz="1300" dirty="0"/>
          </a:p>
        </p:txBody>
      </p:sp>
      <p:sp>
        <p:nvSpPr>
          <p:cNvPr id="3" name="Text 1"/>
          <p:cNvSpPr/>
          <p:nvPr/>
        </p:nvSpPr>
        <p:spPr>
          <a:xfrm>
            <a:off x="640080" y="777240"/>
            <a:ext cx="10881360" cy="640080"/>
          </a:xfrm>
          <a:prstGeom prst="rect">
            <a:avLst/>
          </a:prstGeom>
          <a:noFill/>
          <a:ln/>
        </p:spPr>
        <p:txBody>
          <a:bodyPr wrap="square" rtlCol="0" anchor="ctr"/>
          <a:lstStyle/>
          <a:p>
            <a:pPr indent="0" marL="0">
              <a:buNone/>
            </a:pPr>
            <a:r>
              <a:rPr lang="en-US" sz="2700" b="1" dirty="0">
                <a:solidFill>
                  <a:srgbClr val="0F1F4D"/>
                </a:solidFill>
                <a:latin typeface="Cambria" pitchFamily="34" charset="0"/>
                <a:ea typeface="Cambria" pitchFamily="34" charset="-122"/>
                <a:cs typeface="Cambria" pitchFamily="34" charset="-120"/>
              </a:rPr>
              <a:t>Aplicația ROMEXPO de generare de leaduri</a:t>
            </a:r>
            <a:endParaRPr lang="en-US" sz="2700" dirty="0"/>
          </a:p>
        </p:txBody>
      </p:sp>
      <p:sp>
        <p:nvSpPr>
          <p:cNvPr id="4" name="Text 2"/>
          <p:cNvSpPr/>
          <p:nvPr/>
        </p:nvSpPr>
        <p:spPr>
          <a:xfrm>
            <a:off x="640080" y="1417320"/>
            <a:ext cx="10515600" cy="457200"/>
          </a:xfrm>
          <a:prstGeom prst="rect">
            <a:avLst/>
          </a:prstGeom>
          <a:noFill/>
          <a:ln/>
        </p:spPr>
        <p:txBody>
          <a:bodyPr wrap="square" rtlCol="0" anchor="ctr"/>
          <a:lstStyle/>
          <a:p>
            <a:pPr indent="0" marL="0">
              <a:buNone/>
            </a:pPr>
            <a:r>
              <a:rPr lang="en-US" sz="1350" dirty="0">
                <a:solidFill>
                  <a:srgbClr val="3A4656"/>
                </a:solidFill>
                <a:latin typeface="Calibri" pitchFamily="34" charset="0"/>
                <a:ea typeface="Calibri" pitchFamily="34" charset="-122"/>
                <a:cs typeface="Calibri" pitchFamily="34" charset="-120"/>
              </a:rPr>
              <a:t>Fiecare vizitator scanat la standul tău devine automat un lead calificat, direct în propria ta bază de date, gata de follow-up.</a:t>
            </a:r>
            <a:endParaRPr lang="en-US" sz="1350" dirty="0"/>
          </a:p>
        </p:txBody>
      </p:sp>
      <p:sp>
        <p:nvSpPr>
          <p:cNvPr id="5" name="Shape 3"/>
          <p:cNvSpPr/>
          <p:nvPr/>
        </p:nvSpPr>
        <p:spPr>
          <a:xfrm>
            <a:off x="640080" y="2286000"/>
            <a:ext cx="3520440" cy="3566160"/>
          </a:xfrm>
          <a:prstGeom prst="roundRect">
            <a:avLst>
              <a:gd name="adj" fmla="val 2078"/>
            </a:avLst>
          </a:prstGeom>
          <a:solidFill>
            <a:srgbClr val="FFFFFF"/>
          </a:solidFill>
          <a:ln/>
          <a:effectLst>
            <a:outerShdw sx="100000" sy="100000" kx="0" ky="0" algn="bl" rotWithShape="0" blurRad="76200" dist="25400" dir="5400000">
              <a:srgbClr val="000000">
                <a:alpha val="10000"/>
              </a:srgbClr>
            </a:outerShdw>
          </a:effectLst>
        </p:spPr>
      </p:sp>
      <p:sp>
        <p:nvSpPr>
          <p:cNvPr id="6" name="Shape 4"/>
          <p:cNvSpPr/>
          <p:nvPr/>
        </p:nvSpPr>
        <p:spPr>
          <a:xfrm>
            <a:off x="932688" y="2578608"/>
            <a:ext cx="594360" cy="594360"/>
          </a:xfrm>
          <a:prstGeom prst="ellipse">
            <a:avLst/>
          </a:prstGeom>
          <a:solidFill>
            <a:srgbClr val="C8102E"/>
          </a:solidFill>
          <a:ln/>
        </p:spPr>
      </p:sp>
      <p:pic>
        <p:nvPicPr>
          <p:cNvPr id="7" name="Image 0" descr="preencoded.png">    </p:cNvPr>
          <p:cNvPicPr>
            <a:picLocks noChangeAspect="1"/>
          </p:cNvPicPr>
          <p:nvPr/>
        </p:nvPicPr>
        <p:blipFill>
          <a:blip r:embed="rId1"/>
          <a:stretch>
            <a:fillRect/>
          </a:stretch>
        </p:blipFill>
        <p:spPr>
          <a:xfrm>
            <a:off x="1078992" y="2724912"/>
            <a:ext cx="301752" cy="301752"/>
          </a:xfrm>
          <a:prstGeom prst="rect">
            <a:avLst/>
          </a:prstGeom>
        </p:spPr>
      </p:pic>
      <p:sp>
        <p:nvSpPr>
          <p:cNvPr id="8" name="Text 5"/>
          <p:cNvSpPr/>
          <p:nvPr/>
        </p:nvSpPr>
        <p:spPr>
          <a:xfrm>
            <a:off x="932688" y="3337560"/>
            <a:ext cx="2935224" cy="685800"/>
          </a:xfrm>
          <a:prstGeom prst="rect">
            <a:avLst/>
          </a:prstGeom>
          <a:noFill/>
          <a:ln/>
        </p:spPr>
        <p:txBody>
          <a:bodyPr wrap="square" lIns="0" tIns="0" rIns="0" bIns="0" rtlCol="0" anchor="ctr"/>
          <a:lstStyle/>
          <a:p>
            <a:pPr indent="0" marL="0">
              <a:lnSpc>
                <a:spcPct val="120000"/>
              </a:lnSpc>
              <a:buNone/>
            </a:pPr>
            <a:r>
              <a:rPr lang="en-US" sz="1600" b="1" dirty="0">
                <a:solidFill>
                  <a:srgbClr val="0F1F4D"/>
                </a:solidFill>
                <a:latin typeface="Cambria" pitchFamily="34" charset="0"/>
                <a:ea typeface="Cambria" pitchFamily="34" charset="-122"/>
                <a:cs typeface="Cambria" pitchFamily="34" charset="-120"/>
              </a:rPr>
              <a:t>Generare de leaduri instant</a:t>
            </a:r>
            <a:endParaRPr lang="en-US" sz="1600" dirty="0"/>
          </a:p>
        </p:txBody>
      </p:sp>
      <p:sp>
        <p:nvSpPr>
          <p:cNvPr id="9" name="Text 6"/>
          <p:cNvSpPr/>
          <p:nvPr/>
        </p:nvSpPr>
        <p:spPr>
          <a:xfrm>
            <a:off x="932688" y="4114800"/>
            <a:ext cx="2935224" cy="1554480"/>
          </a:xfrm>
          <a:prstGeom prst="rect">
            <a:avLst/>
          </a:prstGeom>
          <a:noFill/>
          <a:ln/>
        </p:spPr>
        <p:txBody>
          <a:bodyPr wrap="square" lIns="0" tIns="0" rIns="0" bIns="0" rtlCol="0" anchor="ctr"/>
          <a:lstStyle/>
          <a:p>
            <a:pPr indent="0" marL="0">
              <a:lnSpc>
                <a:spcPct val="130000"/>
              </a:lnSpc>
              <a:buNone/>
            </a:pPr>
            <a:r>
              <a:rPr lang="en-US" sz="1250" dirty="0">
                <a:solidFill>
                  <a:srgbClr val="3A4656"/>
                </a:solidFill>
                <a:latin typeface="Calibri" pitchFamily="34" charset="0"/>
                <a:ea typeface="Calibri" pitchFamily="34" charset="-122"/>
                <a:cs typeface="Calibri" pitchFamily="34" charset="-120"/>
              </a:rPr>
              <a:t>Scanezi ecusonul vizitatorului și primești automat datele de contact, fără hârtii și fără introducere manuală</a:t>
            </a:r>
            <a:endParaRPr lang="en-US" sz="1250" dirty="0"/>
          </a:p>
        </p:txBody>
      </p:sp>
      <p:sp>
        <p:nvSpPr>
          <p:cNvPr id="10" name="Shape 7"/>
          <p:cNvSpPr/>
          <p:nvPr/>
        </p:nvSpPr>
        <p:spPr>
          <a:xfrm>
            <a:off x="4361688" y="2286000"/>
            <a:ext cx="3520440" cy="3566160"/>
          </a:xfrm>
          <a:prstGeom prst="roundRect">
            <a:avLst>
              <a:gd name="adj" fmla="val 2078"/>
            </a:avLst>
          </a:prstGeom>
          <a:solidFill>
            <a:srgbClr val="FFFFFF"/>
          </a:solidFill>
          <a:ln/>
          <a:effectLst>
            <a:outerShdw sx="100000" sy="100000" kx="0" ky="0" algn="bl" rotWithShape="0" blurRad="76200" dist="25400" dir="5400000">
              <a:srgbClr val="000000">
                <a:alpha val="10000"/>
              </a:srgbClr>
            </a:outerShdw>
          </a:effectLst>
        </p:spPr>
      </p:sp>
      <p:sp>
        <p:nvSpPr>
          <p:cNvPr id="11" name="Shape 8"/>
          <p:cNvSpPr/>
          <p:nvPr/>
        </p:nvSpPr>
        <p:spPr>
          <a:xfrm>
            <a:off x="4654296" y="2578608"/>
            <a:ext cx="594360" cy="594360"/>
          </a:xfrm>
          <a:prstGeom prst="ellipse">
            <a:avLst/>
          </a:prstGeom>
          <a:solidFill>
            <a:srgbClr val="1B3FA0"/>
          </a:solidFill>
          <a:ln/>
        </p:spPr>
      </p:sp>
      <p:pic>
        <p:nvPicPr>
          <p:cNvPr id="12" name="Image 1" descr="preencoded.png">    </p:cNvPr>
          <p:cNvPicPr>
            <a:picLocks noChangeAspect="1"/>
          </p:cNvPicPr>
          <p:nvPr/>
        </p:nvPicPr>
        <p:blipFill>
          <a:blip r:embed="rId2"/>
          <a:stretch>
            <a:fillRect/>
          </a:stretch>
        </p:blipFill>
        <p:spPr>
          <a:xfrm>
            <a:off x="4800600" y="2724912"/>
            <a:ext cx="301752" cy="301752"/>
          </a:xfrm>
          <a:prstGeom prst="rect">
            <a:avLst/>
          </a:prstGeom>
        </p:spPr>
      </p:pic>
      <p:sp>
        <p:nvSpPr>
          <p:cNvPr id="13" name="Text 9"/>
          <p:cNvSpPr/>
          <p:nvPr/>
        </p:nvSpPr>
        <p:spPr>
          <a:xfrm>
            <a:off x="4654296" y="3337560"/>
            <a:ext cx="2935224" cy="685800"/>
          </a:xfrm>
          <a:prstGeom prst="rect">
            <a:avLst/>
          </a:prstGeom>
          <a:noFill/>
          <a:ln/>
        </p:spPr>
        <p:txBody>
          <a:bodyPr wrap="square" lIns="0" tIns="0" rIns="0" bIns="0" rtlCol="0" anchor="ctr"/>
          <a:lstStyle/>
          <a:p>
            <a:pPr indent="0" marL="0">
              <a:lnSpc>
                <a:spcPct val="120000"/>
              </a:lnSpc>
              <a:buNone/>
            </a:pPr>
            <a:r>
              <a:rPr lang="en-US" sz="1600" b="1" dirty="0">
                <a:solidFill>
                  <a:srgbClr val="0F1F4D"/>
                </a:solidFill>
                <a:latin typeface="Cambria" pitchFamily="34" charset="0"/>
                <a:ea typeface="Cambria" pitchFamily="34" charset="-122"/>
                <a:cs typeface="Cambria" pitchFamily="34" charset="-120"/>
              </a:rPr>
              <a:t>Propria ta bază de date</a:t>
            </a:r>
            <a:endParaRPr lang="en-US" sz="1600" dirty="0"/>
          </a:p>
        </p:txBody>
      </p:sp>
      <p:sp>
        <p:nvSpPr>
          <p:cNvPr id="14" name="Text 10"/>
          <p:cNvSpPr/>
          <p:nvPr/>
        </p:nvSpPr>
        <p:spPr>
          <a:xfrm>
            <a:off x="4654296" y="4114800"/>
            <a:ext cx="2935224" cy="1554480"/>
          </a:xfrm>
          <a:prstGeom prst="rect">
            <a:avLst/>
          </a:prstGeom>
          <a:noFill/>
          <a:ln/>
        </p:spPr>
        <p:txBody>
          <a:bodyPr wrap="square" lIns="0" tIns="0" rIns="0" bIns="0" rtlCol="0" anchor="ctr"/>
          <a:lstStyle/>
          <a:p>
            <a:pPr indent="0" marL="0">
              <a:lnSpc>
                <a:spcPct val="130000"/>
              </a:lnSpc>
              <a:buNone/>
            </a:pPr>
            <a:r>
              <a:rPr lang="en-US" sz="1250" dirty="0">
                <a:solidFill>
                  <a:srgbClr val="3A4656"/>
                </a:solidFill>
                <a:latin typeface="Calibri" pitchFamily="34" charset="0"/>
                <a:ea typeface="Calibri" pitchFamily="34" charset="-122"/>
                <a:cs typeface="Calibri" pitchFamily="34" charset="-120"/>
              </a:rPr>
              <a:t>Fiecare lead intră direct în baza ta de date, exportabilă și disponibilă imediat după eveniment</a:t>
            </a:r>
            <a:endParaRPr lang="en-US" sz="1250" dirty="0"/>
          </a:p>
        </p:txBody>
      </p:sp>
      <p:sp>
        <p:nvSpPr>
          <p:cNvPr id="15" name="Shape 11"/>
          <p:cNvSpPr/>
          <p:nvPr/>
        </p:nvSpPr>
        <p:spPr>
          <a:xfrm>
            <a:off x="8083296" y="2286000"/>
            <a:ext cx="3520440" cy="3566160"/>
          </a:xfrm>
          <a:prstGeom prst="roundRect">
            <a:avLst>
              <a:gd name="adj" fmla="val 2078"/>
            </a:avLst>
          </a:prstGeom>
          <a:solidFill>
            <a:srgbClr val="FFFFFF"/>
          </a:solidFill>
          <a:ln/>
          <a:effectLst>
            <a:outerShdw sx="100000" sy="100000" kx="0" ky="0" algn="bl" rotWithShape="0" blurRad="76200" dist="25400" dir="5400000">
              <a:srgbClr val="000000">
                <a:alpha val="10000"/>
              </a:srgbClr>
            </a:outerShdw>
          </a:effectLst>
        </p:spPr>
      </p:sp>
      <p:sp>
        <p:nvSpPr>
          <p:cNvPr id="16" name="Shape 12"/>
          <p:cNvSpPr/>
          <p:nvPr/>
        </p:nvSpPr>
        <p:spPr>
          <a:xfrm>
            <a:off x="8375904" y="2578608"/>
            <a:ext cx="594360" cy="594360"/>
          </a:xfrm>
          <a:prstGeom prst="ellipse">
            <a:avLst/>
          </a:prstGeom>
          <a:solidFill>
            <a:srgbClr val="A37700"/>
          </a:solidFill>
          <a:ln/>
        </p:spPr>
      </p:sp>
      <p:pic>
        <p:nvPicPr>
          <p:cNvPr id="17" name="Image 2" descr="preencoded.png">    </p:cNvPr>
          <p:cNvPicPr>
            <a:picLocks noChangeAspect="1"/>
          </p:cNvPicPr>
          <p:nvPr/>
        </p:nvPicPr>
        <p:blipFill>
          <a:blip r:embed="rId3"/>
          <a:stretch>
            <a:fillRect/>
          </a:stretch>
        </p:blipFill>
        <p:spPr>
          <a:xfrm>
            <a:off x="8522208" y="2724912"/>
            <a:ext cx="301752" cy="301752"/>
          </a:xfrm>
          <a:prstGeom prst="rect">
            <a:avLst/>
          </a:prstGeom>
        </p:spPr>
      </p:pic>
      <p:sp>
        <p:nvSpPr>
          <p:cNvPr id="18" name="Text 13"/>
          <p:cNvSpPr/>
          <p:nvPr/>
        </p:nvSpPr>
        <p:spPr>
          <a:xfrm>
            <a:off x="8375904" y="3337560"/>
            <a:ext cx="2935224" cy="685800"/>
          </a:xfrm>
          <a:prstGeom prst="rect">
            <a:avLst/>
          </a:prstGeom>
          <a:noFill/>
          <a:ln/>
        </p:spPr>
        <p:txBody>
          <a:bodyPr wrap="square" lIns="0" tIns="0" rIns="0" bIns="0" rtlCol="0" anchor="ctr"/>
          <a:lstStyle/>
          <a:p>
            <a:pPr indent="0" marL="0">
              <a:lnSpc>
                <a:spcPct val="120000"/>
              </a:lnSpc>
              <a:buNone/>
            </a:pPr>
            <a:r>
              <a:rPr lang="en-US" sz="1600" b="1" dirty="0">
                <a:solidFill>
                  <a:srgbClr val="0F1F4D"/>
                </a:solidFill>
                <a:latin typeface="Cambria" pitchFamily="34" charset="0"/>
                <a:ea typeface="Cambria" pitchFamily="34" charset="-122"/>
                <a:cs typeface="Cambria" pitchFamily="34" charset="-120"/>
              </a:rPr>
              <a:t>Contact direct cu vizitatorul</a:t>
            </a:r>
            <a:endParaRPr lang="en-US" sz="1600" dirty="0"/>
          </a:p>
        </p:txBody>
      </p:sp>
      <p:sp>
        <p:nvSpPr>
          <p:cNvPr id="19" name="Text 14"/>
          <p:cNvSpPr/>
          <p:nvPr/>
        </p:nvSpPr>
        <p:spPr>
          <a:xfrm>
            <a:off x="8375904" y="4114800"/>
            <a:ext cx="2935224" cy="1554480"/>
          </a:xfrm>
          <a:prstGeom prst="rect">
            <a:avLst/>
          </a:prstGeom>
          <a:noFill/>
          <a:ln/>
        </p:spPr>
        <p:txBody>
          <a:bodyPr wrap="square" lIns="0" tIns="0" rIns="0" bIns="0" rtlCol="0" anchor="ctr"/>
          <a:lstStyle/>
          <a:p>
            <a:pPr indent="0" marL="0">
              <a:lnSpc>
                <a:spcPct val="130000"/>
              </a:lnSpc>
              <a:buNone/>
            </a:pPr>
            <a:r>
              <a:rPr lang="en-US" sz="1250" dirty="0">
                <a:solidFill>
                  <a:srgbClr val="3A4656"/>
                </a:solidFill>
                <a:latin typeface="Calibri" pitchFamily="34" charset="0"/>
                <a:ea typeface="Calibri" pitchFamily="34" charset="-122"/>
                <a:cs typeface="Calibri" pitchFamily="34" charset="-120"/>
              </a:rPr>
              <a:t>Adaugi note și interesul specific pe loc, pentru un follow-up rapid și personalizat</a:t>
            </a:r>
            <a:endParaRPr lang="en-US" sz="1250" dirty="0"/>
          </a:p>
        </p:txBody>
      </p:sp>
      <p:sp>
        <p:nvSpPr>
          <p:cNvPr id="20" name="Text 15"/>
          <p:cNvSpPr/>
          <p:nvPr/>
        </p:nvSpPr>
        <p:spPr>
          <a:xfrm>
            <a:off x="640080" y="6035040"/>
            <a:ext cx="10881360" cy="457200"/>
          </a:xfrm>
          <a:prstGeom prst="rect">
            <a:avLst/>
          </a:prstGeom>
          <a:noFill/>
          <a:ln/>
        </p:spPr>
        <p:txBody>
          <a:bodyPr wrap="square" rtlCol="0" anchor="ctr"/>
          <a:lstStyle/>
          <a:p>
            <a:pPr indent="0" marL="0">
              <a:buNone/>
            </a:pPr>
            <a:r>
              <a:rPr lang="en-US" sz="1250" i="1" dirty="0">
                <a:solidFill>
                  <a:srgbClr val="8394A8"/>
                </a:solidFill>
                <a:latin typeface="Calibri" pitchFamily="34" charset="0"/>
                <a:ea typeface="Calibri" pitchFamily="34" charset="-122"/>
                <a:cs typeface="Calibri" pitchFamily="34" charset="-120"/>
              </a:rPr>
              <a:t>Fără hârtii, fără date pierdute: totul rămâne în contul tău de expozant.</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3F6F8"/>
        </a:solidFill>
      </p:bgPr>
    </p:bg>
    <p:spTree>
      <p:nvGrpSpPr>
        <p:cNvPr id="1" name=""/>
        <p:cNvGrpSpPr/>
        <p:nvPr/>
      </p:nvGrpSpPr>
      <p:grpSpPr>
        <a:xfrm>
          <a:off x="0" y="0"/>
          <a:ext cx="0" cy="0"/>
          <a:chOff x="0" y="0"/>
          <a:chExt cx="0" cy="0"/>
        </a:xfrm>
      </p:grpSpPr>
      <p:sp>
        <p:nvSpPr>
          <p:cNvPr id="2" name="Text 0"/>
          <p:cNvSpPr/>
          <p:nvPr/>
        </p:nvSpPr>
        <p:spPr>
          <a:xfrm>
            <a:off x="640080" y="457200"/>
            <a:ext cx="7315200" cy="320040"/>
          </a:xfrm>
          <a:prstGeom prst="rect">
            <a:avLst/>
          </a:prstGeom>
          <a:noFill/>
          <a:ln/>
        </p:spPr>
        <p:txBody>
          <a:bodyPr wrap="square" rtlCol="0" anchor="ctr"/>
          <a:lstStyle/>
          <a:p>
            <a:pPr indent="0" marL="0">
              <a:buNone/>
            </a:pPr>
            <a:r>
              <a:rPr lang="en-US" sz="1300" b="1" spc="150" kern="0" dirty="0">
                <a:solidFill>
                  <a:srgbClr val="1B3FA0"/>
                </a:solidFill>
                <a:latin typeface="Calibri" pitchFamily="34" charset="0"/>
                <a:ea typeface="Calibri" pitchFamily="34" charset="-122"/>
                <a:cs typeface="Calibri" pitchFamily="34" charset="-120"/>
              </a:rPr>
              <a:t>VALOAREA PENTRU EXPOZANȚI</a:t>
            </a:r>
            <a:endParaRPr lang="en-US" sz="1300" dirty="0"/>
          </a:p>
        </p:txBody>
      </p:sp>
      <p:sp>
        <p:nvSpPr>
          <p:cNvPr id="3" name="Text 1"/>
          <p:cNvSpPr/>
          <p:nvPr/>
        </p:nvSpPr>
        <p:spPr>
          <a:xfrm>
            <a:off x="640080" y="777240"/>
            <a:ext cx="10881360" cy="640080"/>
          </a:xfrm>
          <a:prstGeom prst="rect">
            <a:avLst/>
          </a:prstGeom>
          <a:noFill/>
          <a:ln/>
        </p:spPr>
        <p:txBody>
          <a:bodyPr wrap="square" rtlCol="0" anchor="ctr"/>
          <a:lstStyle/>
          <a:p>
            <a:pPr indent="0" marL="0">
              <a:buNone/>
            </a:pPr>
            <a:r>
              <a:rPr lang="en-US" sz="2700" b="1" dirty="0">
                <a:solidFill>
                  <a:srgbClr val="0F1F4D"/>
                </a:solidFill>
                <a:latin typeface="Cambria" pitchFamily="34" charset="0"/>
                <a:ea typeface="Cambria" pitchFamily="34" charset="-122"/>
                <a:cs typeface="Cambria" pitchFamily="34" charset="-120"/>
              </a:rPr>
              <a:t>De ce să expui la DIGITAL METAL &amp; TIB 2027</a:t>
            </a:r>
            <a:endParaRPr lang="en-US" sz="2700" dirty="0"/>
          </a:p>
        </p:txBody>
      </p:sp>
      <p:sp>
        <p:nvSpPr>
          <p:cNvPr id="4" name="Shape 2"/>
          <p:cNvSpPr/>
          <p:nvPr/>
        </p:nvSpPr>
        <p:spPr>
          <a:xfrm>
            <a:off x="640080" y="1691640"/>
            <a:ext cx="3520440" cy="2331720"/>
          </a:xfrm>
          <a:prstGeom prst="roundRect">
            <a:avLst>
              <a:gd name="adj" fmla="val 2745"/>
            </a:avLst>
          </a:prstGeom>
          <a:solidFill>
            <a:srgbClr val="FFFFFF"/>
          </a:solidFill>
          <a:ln/>
          <a:effectLst>
            <a:outerShdw sx="100000" sy="100000" kx="0" ky="0" algn="bl" rotWithShape="0" blurRad="76200" dist="25400" dir="5400000">
              <a:srgbClr val="000000">
                <a:alpha val="10000"/>
              </a:srgbClr>
            </a:outerShdw>
          </a:effectLst>
        </p:spPr>
      </p:sp>
      <p:sp>
        <p:nvSpPr>
          <p:cNvPr id="5" name="Shape 3"/>
          <p:cNvSpPr/>
          <p:nvPr/>
        </p:nvSpPr>
        <p:spPr>
          <a:xfrm>
            <a:off x="896112" y="1947672"/>
            <a:ext cx="502920" cy="502920"/>
          </a:xfrm>
          <a:prstGeom prst="ellipse">
            <a:avLst/>
          </a:prstGeom>
          <a:solidFill>
            <a:srgbClr val="C8102E"/>
          </a:solidFill>
          <a:ln/>
        </p:spPr>
      </p:sp>
      <p:pic>
        <p:nvPicPr>
          <p:cNvPr id="6" name="Image 0" descr="preencoded.png">    </p:cNvPr>
          <p:cNvPicPr>
            <a:picLocks noChangeAspect="1"/>
          </p:cNvPicPr>
          <p:nvPr/>
        </p:nvPicPr>
        <p:blipFill>
          <a:blip r:embed="rId1"/>
          <a:stretch>
            <a:fillRect/>
          </a:stretch>
        </p:blipFill>
        <p:spPr>
          <a:xfrm>
            <a:off x="1024128" y="2075688"/>
            <a:ext cx="256032" cy="256032"/>
          </a:xfrm>
          <a:prstGeom prst="rect">
            <a:avLst/>
          </a:prstGeom>
        </p:spPr>
      </p:pic>
      <p:sp>
        <p:nvSpPr>
          <p:cNvPr id="7" name="Text 4"/>
          <p:cNvSpPr/>
          <p:nvPr/>
        </p:nvSpPr>
        <p:spPr>
          <a:xfrm>
            <a:off x="896112" y="2560320"/>
            <a:ext cx="3008376" cy="457200"/>
          </a:xfrm>
          <a:prstGeom prst="rect">
            <a:avLst/>
          </a:prstGeom>
          <a:noFill/>
          <a:ln/>
        </p:spPr>
        <p:txBody>
          <a:bodyPr wrap="square" lIns="0" tIns="0" rIns="0" bIns="0" rtlCol="0" anchor="ctr"/>
          <a:lstStyle/>
          <a:p>
            <a:pPr indent="0" marL="0">
              <a:lnSpc>
                <a:spcPct val="110000"/>
              </a:lnSpc>
              <a:buNone/>
            </a:pPr>
            <a:r>
              <a:rPr lang="en-US" sz="1400" b="1" dirty="0">
                <a:solidFill>
                  <a:srgbClr val="0F1F4D"/>
                </a:solidFill>
                <a:latin typeface="Calibri" pitchFamily="34" charset="0"/>
                <a:ea typeface="Calibri" pitchFamily="34" charset="-122"/>
                <a:cs typeface="Calibri" pitchFamily="34" charset="-120"/>
              </a:rPr>
              <a:t>Acces direct la decidenți</a:t>
            </a:r>
            <a:endParaRPr lang="en-US" sz="1400" dirty="0"/>
          </a:p>
        </p:txBody>
      </p:sp>
      <p:sp>
        <p:nvSpPr>
          <p:cNvPr id="8" name="Text 5"/>
          <p:cNvSpPr/>
          <p:nvPr/>
        </p:nvSpPr>
        <p:spPr>
          <a:xfrm>
            <a:off x="896112" y="2990088"/>
            <a:ext cx="3008376" cy="914400"/>
          </a:xfrm>
          <a:prstGeom prst="rect">
            <a:avLst/>
          </a:prstGeom>
          <a:noFill/>
          <a:ln/>
        </p:spPr>
        <p:txBody>
          <a:bodyPr wrap="square" lIns="0" tIns="0" rIns="0" bIns="0" rtlCol="0" anchor="ctr"/>
          <a:lstStyle/>
          <a:p>
            <a:pPr indent="0" marL="0">
              <a:lnSpc>
                <a:spcPct val="120000"/>
              </a:lnSpc>
              <a:buNone/>
            </a:pPr>
            <a:r>
              <a:rPr lang="en-US" sz="1100" dirty="0">
                <a:solidFill>
                  <a:srgbClr val="8394A8"/>
                </a:solidFill>
                <a:latin typeface="Calibri" pitchFamily="34" charset="0"/>
                <a:ea typeface="Calibri" pitchFamily="34" charset="-122"/>
                <a:cs typeface="Calibri" pitchFamily="34" charset="-120"/>
              </a:rPr>
              <a:t>Directori de fabrică, ingineri și tehnicieni cu putere reală de decizie de investiție</a:t>
            </a:r>
            <a:endParaRPr lang="en-US" sz="1100" dirty="0"/>
          </a:p>
        </p:txBody>
      </p:sp>
      <p:sp>
        <p:nvSpPr>
          <p:cNvPr id="9" name="Shape 6"/>
          <p:cNvSpPr/>
          <p:nvPr/>
        </p:nvSpPr>
        <p:spPr>
          <a:xfrm>
            <a:off x="4389120" y="1691640"/>
            <a:ext cx="3520440" cy="2331720"/>
          </a:xfrm>
          <a:prstGeom prst="roundRect">
            <a:avLst>
              <a:gd name="adj" fmla="val 2745"/>
            </a:avLst>
          </a:prstGeom>
          <a:solidFill>
            <a:srgbClr val="FFFFFF"/>
          </a:solidFill>
          <a:ln/>
          <a:effectLst>
            <a:outerShdw sx="100000" sy="100000" kx="0" ky="0" algn="bl" rotWithShape="0" blurRad="76200" dist="25400" dir="5400000">
              <a:srgbClr val="000000">
                <a:alpha val="10000"/>
              </a:srgbClr>
            </a:outerShdw>
          </a:effectLst>
        </p:spPr>
      </p:sp>
      <p:sp>
        <p:nvSpPr>
          <p:cNvPr id="10" name="Shape 7"/>
          <p:cNvSpPr/>
          <p:nvPr/>
        </p:nvSpPr>
        <p:spPr>
          <a:xfrm>
            <a:off x="4645152" y="1947672"/>
            <a:ext cx="502920" cy="502920"/>
          </a:xfrm>
          <a:prstGeom prst="ellipse">
            <a:avLst/>
          </a:prstGeom>
          <a:solidFill>
            <a:srgbClr val="1B3FA0"/>
          </a:solidFill>
          <a:ln/>
        </p:spPr>
      </p:sp>
      <p:pic>
        <p:nvPicPr>
          <p:cNvPr id="11" name="Image 1" descr="preencoded.png">    </p:cNvPr>
          <p:cNvPicPr>
            <a:picLocks noChangeAspect="1"/>
          </p:cNvPicPr>
          <p:nvPr/>
        </p:nvPicPr>
        <p:blipFill>
          <a:blip r:embed="rId2"/>
          <a:stretch>
            <a:fillRect/>
          </a:stretch>
        </p:blipFill>
        <p:spPr>
          <a:xfrm>
            <a:off x="4773168" y="2075688"/>
            <a:ext cx="256032" cy="256032"/>
          </a:xfrm>
          <a:prstGeom prst="rect">
            <a:avLst/>
          </a:prstGeom>
        </p:spPr>
      </p:pic>
      <p:sp>
        <p:nvSpPr>
          <p:cNvPr id="12" name="Text 8"/>
          <p:cNvSpPr/>
          <p:nvPr/>
        </p:nvSpPr>
        <p:spPr>
          <a:xfrm>
            <a:off x="4645152" y="2560320"/>
            <a:ext cx="3008376" cy="457200"/>
          </a:xfrm>
          <a:prstGeom prst="rect">
            <a:avLst/>
          </a:prstGeom>
          <a:noFill/>
          <a:ln/>
        </p:spPr>
        <p:txBody>
          <a:bodyPr wrap="square" lIns="0" tIns="0" rIns="0" bIns="0" rtlCol="0" anchor="ctr"/>
          <a:lstStyle/>
          <a:p>
            <a:pPr indent="0" marL="0">
              <a:lnSpc>
                <a:spcPct val="110000"/>
              </a:lnSpc>
              <a:buNone/>
            </a:pPr>
            <a:r>
              <a:rPr lang="en-US" sz="1400" b="1" dirty="0">
                <a:solidFill>
                  <a:srgbClr val="0F1F4D"/>
                </a:solidFill>
                <a:latin typeface="Calibri" pitchFamily="34" charset="0"/>
                <a:ea typeface="Calibri" pitchFamily="34" charset="-122"/>
                <a:cs typeface="Calibri" pitchFamily="34" charset="-120"/>
              </a:rPr>
              <a:t>Demonstrații live, nu broșuri</a:t>
            </a:r>
            <a:endParaRPr lang="en-US" sz="1400" dirty="0"/>
          </a:p>
        </p:txBody>
      </p:sp>
      <p:sp>
        <p:nvSpPr>
          <p:cNvPr id="13" name="Text 9"/>
          <p:cNvSpPr/>
          <p:nvPr/>
        </p:nvSpPr>
        <p:spPr>
          <a:xfrm>
            <a:off x="4645152" y="2990088"/>
            <a:ext cx="3008376" cy="914400"/>
          </a:xfrm>
          <a:prstGeom prst="rect">
            <a:avLst/>
          </a:prstGeom>
          <a:noFill/>
          <a:ln/>
        </p:spPr>
        <p:txBody>
          <a:bodyPr wrap="square" lIns="0" tIns="0" rIns="0" bIns="0" rtlCol="0" anchor="ctr"/>
          <a:lstStyle/>
          <a:p>
            <a:pPr indent="0" marL="0">
              <a:lnSpc>
                <a:spcPct val="120000"/>
              </a:lnSpc>
              <a:buNone/>
            </a:pPr>
            <a:r>
              <a:rPr lang="en-US" sz="1100" dirty="0">
                <a:solidFill>
                  <a:srgbClr val="8394A8"/>
                </a:solidFill>
                <a:latin typeface="Calibri" pitchFamily="34" charset="0"/>
                <a:ea typeface="Calibri" pitchFamily="34" charset="-122"/>
                <a:cs typeface="Calibri" pitchFamily="34" charset="-120"/>
              </a:rPr>
              <a:t>Vizitatorii văd tehnologia în lucru: roboți, celule de măsurare, linii de debitare și sudură</a:t>
            </a:r>
            <a:endParaRPr lang="en-US" sz="1100" dirty="0"/>
          </a:p>
        </p:txBody>
      </p:sp>
      <p:sp>
        <p:nvSpPr>
          <p:cNvPr id="14" name="Shape 10"/>
          <p:cNvSpPr/>
          <p:nvPr/>
        </p:nvSpPr>
        <p:spPr>
          <a:xfrm>
            <a:off x="8138160" y="1691640"/>
            <a:ext cx="3520440" cy="2331720"/>
          </a:xfrm>
          <a:prstGeom prst="roundRect">
            <a:avLst>
              <a:gd name="adj" fmla="val 2745"/>
            </a:avLst>
          </a:prstGeom>
          <a:solidFill>
            <a:srgbClr val="FFFFFF"/>
          </a:solidFill>
          <a:ln/>
          <a:effectLst>
            <a:outerShdw sx="100000" sy="100000" kx="0" ky="0" algn="bl" rotWithShape="0" blurRad="76200" dist="25400" dir="5400000">
              <a:srgbClr val="000000">
                <a:alpha val="10000"/>
              </a:srgbClr>
            </a:outerShdw>
          </a:effectLst>
        </p:spPr>
      </p:sp>
      <p:sp>
        <p:nvSpPr>
          <p:cNvPr id="15" name="Shape 11"/>
          <p:cNvSpPr/>
          <p:nvPr/>
        </p:nvSpPr>
        <p:spPr>
          <a:xfrm>
            <a:off x="8394192" y="1947672"/>
            <a:ext cx="502920" cy="502920"/>
          </a:xfrm>
          <a:prstGeom prst="ellipse">
            <a:avLst/>
          </a:prstGeom>
          <a:solidFill>
            <a:srgbClr val="A37700"/>
          </a:solidFill>
          <a:ln/>
        </p:spPr>
      </p:sp>
      <p:pic>
        <p:nvPicPr>
          <p:cNvPr id="16" name="Image 2" descr="preencoded.png">    </p:cNvPr>
          <p:cNvPicPr>
            <a:picLocks noChangeAspect="1"/>
          </p:cNvPicPr>
          <p:nvPr/>
        </p:nvPicPr>
        <p:blipFill>
          <a:blip r:embed="rId3"/>
          <a:stretch>
            <a:fillRect/>
          </a:stretch>
        </p:blipFill>
        <p:spPr>
          <a:xfrm>
            <a:off x="8522208" y="2075688"/>
            <a:ext cx="256032" cy="256032"/>
          </a:xfrm>
          <a:prstGeom prst="rect">
            <a:avLst/>
          </a:prstGeom>
        </p:spPr>
      </p:pic>
      <p:sp>
        <p:nvSpPr>
          <p:cNvPr id="17" name="Text 12"/>
          <p:cNvSpPr/>
          <p:nvPr/>
        </p:nvSpPr>
        <p:spPr>
          <a:xfrm>
            <a:off x="8394192" y="2560320"/>
            <a:ext cx="3008376" cy="457200"/>
          </a:xfrm>
          <a:prstGeom prst="rect">
            <a:avLst/>
          </a:prstGeom>
          <a:noFill/>
          <a:ln/>
        </p:spPr>
        <p:txBody>
          <a:bodyPr wrap="square" lIns="0" tIns="0" rIns="0" bIns="0" rtlCol="0" anchor="ctr"/>
          <a:lstStyle/>
          <a:p>
            <a:pPr indent="0" marL="0">
              <a:lnSpc>
                <a:spcPct val="110000"/>
              </a:lnSpc>
              <a:buNone/>
            </a:pPr>
            <a:r>
              <a:rPr lang="en-US" sz="1400" b="1" dirty="0">
                <a:solidFill>
                  <a:srgbClr val="0F1F4D"/>
                </a:solidFill>
                <a:latin typeface="Calibri" pitchFamily="34" charset="0"/>
                <a:ea typeface="Calibri" pitchFamily="34" charset="-122"/>
                <a:cs typeface="Calibri" pitchFamily="34" charset="-120"/>
              </a:rPr>
              <a:t>Consultanță directă la stand</a:t>
            </a:r>
            <a:endParaRPr lang="en-US" sz="1400" dirty="0"/>
          </a:p>
        </p:txBody>
      </p:sp>
      <p:sp>
        <p:nvSpPr>
          <p:cNvPr id="18" name="Text 13"/>
          <p:cNvSpPr/>
          <p:nvPr/>
        </p:nvSpPr>
        <p:spPr>
          <a:xfrm>
            <a:off x="8394192" y="2990088"/>
            <a:ext cx="3008376" cy="914400"/>
          </a:xfrm>
          <a:prstGeom prst="rect">
            <a:avLst/>
          </a:prstGeom>
          <a:noFill/>
          <a:ln/>
        </p:spPr>
        <p:txBody>
          <a:bodyPr wrap="square" lIns="0" tIns="0" rIns="0" bIns="0" rtlCol="0" anchor="ctr"/>
          <a:lstStyle/>
          <a:p>
            <a:pPr indent="0" marL="0">
              <a:lnSpc>
                <a:spcPct val="120000"/>
              </a:lnSpc>
              <a:buNone/>
            </a:pPr>
            <a:r>
              <a:rPr lang="en-US" sz="1100" dirty="0">
                <a:solidFill>
                  <a:srgbClr val="8394A8"/>
                </a:solidFill>
                <a:latin typeface="Calibri" pitchFamily="34" charset="0"/>
                <a:ea typeface="Calibri" pitchFamily="34" charset="-122"/>
                <a:cs typeface="Calibri" pitchFamily="34" charset="-120"/>
              </a:rPr>
              <a:t>Discuții tehnice reale, fără intermediari, cu specialiștii din fabrici</a:t>
            </a:r>
            <a:endParaRPr lang="en-US" sz="1100" dirty="0"/>
          </a:p>
        </p:txBody>
      </p:sp>
      <p:sp>
        <p:nvSpPr>
          <p:cNvPr id="19" name="Shape 14"/>
          <p:cNvSpPr/>
          <p:nvPr/>
        </p:nvSpPr>
        <p:spPr>
          <a:xfrm>
            <a:off x="640080" y="4297680"/>
            <a:ext cx="3520440" cy="2331720"/>
          </a:xfrm>
          <a:prstGeom prst="roundRect">
            <a:avLst>
              <a:gd name="adj" fmla="val 2745"/>
            </a:avLst>
          </a:prstGeom>
          <a:solidFill>
            <a:srgbClr val="FFFFFF"/>
          </a:solidFill>
          <a:ln/>
          <a:effectLst>
            <a:outerShdw sx="100000" sy="100000" kx="0" ky="0" algn="bl" rotWithShape="0" blurRad="76200" dist="25400" dir="5400000">
              <a:srgbClr val="000000">
                <a:alpha val="10000"/>
              </a:srgbClr>
            </a:outerShdw>
          </a:effectLst>
        </p:spPr>
      </p:sp>
      <p:sp>
        <p:nvSpPr>
          <p:cNvPr id="20" name="Shape 15"/>
          <p:cNvSpPr/>
          <p:nvPr/>
        </p:nvSpPr>
        <p:spPr>
          <a:xfrm>
            <a:off x="896112" y="4553712"/>
            <a:ext cx="502920" cy="502920"/>
          </a:xfrm>
          <a:prstGeom prst="ellipse">
            <a:avLst/>
          </a:prstGeom>
          <a:solidFill>
            <a:srgbClr val="C8102E"/>
          </a:solidFill>
          <a:ln/>
        </p:spPr>
      </p:sp>
      <p:pic>
        <p:nvPicPr>
          <p:cNvPr id="21" name="Image 3" descr="preencoded.png">    </p:cNvPr>
          <p:cNvPicPr>
            <a:picLocks noChangeAspect="1"/>
          </p:cNvPicPr>
          <p:nvPr/>
        </p:nvPicPr>
        <p:blipFill>
          <a:blip r:embed="rId4"/>
          <a:stretch>
            <a:fillRect/>
          </a:stretch>
        </p:blipFill>
        <p:spPr>
          <a:xfrm>
            <a:off x="1024128" y="4681728"/>
            <a:ext cx="256032" cy="256032"/>
          </a:xfrm>
          <a:prstGeom prst="rect">
            <a:avLst/>
          </a:prstGeom>
        </p:spPr>
      </p:pic>
      <p:sp>
        <p:nvSpPr>
          <p:cNvPr id="22" name="Text 16"/>
          <p:cNvSpPr/>
          <p:nvPr/>
        </p:nvSpPr>
        <p:spPr>
          <a:xfrm>
            <a:off x="896112" y="5166360"/>
            <a:ext cx="3008376" cy="457200"/>
          </a:xfrm>
          <a:prstGeom prst="rect">
            <a:avLst/>
          </a:prstGeom>
          <a:noFill/>
          <a:ln/>
        </p:spPr>
        <p:txBody>
          <a:bodyPr wrap="square" lIns="0" tIns="0" rIns="0" bIns="0" rtlCol="0" anchor="ctr"/>
          <a:lstStyle/>
          <a:p>
            <a:pPr indent="0" marL="0">
              <a:lnSpc>
                <a:spcPct val="110000"/>
              </a:lnSpc>
              <a:buNone/>
            </a:pPr>
            <a:r>
              <a:rPr lang="en-US" sz="1400" b="1" dirty="0">
                <a:solidFill>
                  <a:srgbClr val="0F1F4D"/>
                </a:solidFill>
                <a:latin typeface="Calibri" pitchFamily="34" charset="0"/>
                <a:ea typeface="Calibri" pitchFamily="34" charset="-122"/>
                <a:cs typeface="Calibri" pitchFamily="34" charset="-120"/>
              </a:rPr>
              <a:t>Poziționare internațională</a:t>
            </a:r>
            <a:endParaRPr lang="en-US" sz="1400" dirty="0"/>
          </a:p>
        </p:txBody>
      </p:sp>
      <p:sp>
        <p:nvSpPr>
          <p:cNvPr id="23" name="Text 17"/>
          <p:cNvSpPr/>
          <p:nvPr/>
        </p:nvSpPr>
        <p:spPr>
          <a:xfrm>
            <a:off x="896112" y="5596128"/>
            <a:ext cx="3008376" cy="914400"/>
          </a:xfrm>
          <a:prstGeom prst="rect">
            <a:avLst/>
          </a:prstGeom>
          <a:noFill/>
          <a:ln/>
        </p:spPr>
        <p:txBody>
          <a:bodyPr wrap="square" lIns="0" tIns="0" rIns="0" bIns="0" rtlCol="0" anchor="ctr"/>
          <a:lstStyle/>
          <a:p>
            <a:pPr indent="0" marL="0">
              <a:lnSpc>
                <a:spcPct val="120000"/>
              </a:lnSpc>
              <a:buNone/>
            </a:pPr>
            <a:r>
              <a:rPr lang="en-US" sz="1100" dirty="0">
                <a:solidFill>
                  <a:srgbClr val="8394A8"/>
                </a:solidFill>
                <a:latin typeface="Calibri" pitchFamily="34" charset="0"/>
                <a:ea typeface="Calibri" pitchFamily="34" charset="-122"/>
                <a:cs typeface="Calibri" pitchFamily="34" charset="-120"/>
              </a:rPr>
              <a:t>Aliniere la standardele marilor târguri europene de digitalizare industrială</a:t>
            </a:r>
            <a:endParaRPr lang="en-US" sz="1100" dirty="0"/>
          </a:p>
        </p:txBody>
      </p:sp>
      <p:sp>
        <p:nvSpPr>
          <p:cNvPr id="24" name="Shape 18"/>
          <p:cNvSpPr/>
          <p:nvPr/>
        </p:nvSpPr>
        <p:spPr>
          <a:xfrm>
            <a:off x="4389120" y="4297680"/>
            <a:ext cx="3520440" cy="2331720"/>
          </a:xfrm>
          <a:prstGeom prst="roundRect">
            <a:avLst>
              <a:gd name="adj" fmla="val 2745"/>
            </a:avLst>
          </a:prstGeom>
          <a:solidFill>
            <a:srgbClr val="FFFFFF"/>
          </a:solidFill>
          <a:ln/>
          <a:effectLst>
            <a:outerShdw sx="100000" sy="100000" kx="0" ky="0" algn="bl" rotWithShape="0" blurRad="76200" dist="25400" dir="5400000">
              <a:srgbClr val="000000">
                <a:alpha val="10000"/>
              </a:srgbClr>
            </a:outerShdw>
          </a:effectLst>
        </p:spPr>
      </p:sp>
      <p:sp>
        <p:nvSpPr>
          <p:cNvPr id="25" name="Shape 19"/>
          <p:cNvSpPr/>
          <p:nvPr/>
        </p:nvSpPr>
        <p:spPr>
          <a:xfrm>
            <a:off x="4645152" y="4553712"/>
            <a:ext cx="502920" cy="502920"/>
          </a:xfrm>
          <a:prstGeom prst="ellipse">
            <a:avLst/>
          </a:prstGeom>
          <a:solidFill>
            <a:srgbClr val="1B3FA0"/>
          </a:solidFill>
          <a:ln/>
        </p:spPr>
      </p:sp>
      <p:pic>
        <p:nvPicPr>
          <p:cNvPr id="26" name="Image 4" descr="preencoded.png">    </p:cNvPr>
          <p:cNvPicPr>
            <a:picLocks noChangeAspect="1"/>
          </p:cNvPicPr>
          <p:nvPr/>
        </p:nvPicPr>
        <p:blipFill>
          <a:blip r:embed="rId5"/>
          <a:stretch>
            <a:fillRect/>
          </a:stretch>
        </p:blipFill>
        <p:spPr>
          <a:xfrm>
            <a:off x="4773168" y="4681728"/>
            <a:ext cx="256032" cy="256032"/>
          </a:xfrm>
          <a:prstGeom prst="rect">
            <a:avLst/>
          </a:prstGeom>
        </p:spPr>
      </p:pic>
      <p:sp>
        <p:nvSpPr>
          <p:cNvPr id="27" name="Text 20"/>
          <p:cNvSpPr/>
          <p:nvPr/>
        </p:nvSpPr>
        <p:spPr>
          <a:xfrm>
            <a:off x="4645152" y="5166360"/>
            <a:ext cx="3008376" cy="457200"/>
          </a:xfrm>
          <a:prstGeom prst="rect">
            <a:avLst/>
          </a:prstGeom>
          <a:noFill/>
          <a:ln/>
        </p:spPr>
        <p:txBody>
          <a:bodyPr wrap="square" lIns="0" tIns="0" rIns="0" bIns="0" rtlCol="0" anchor="ctr"/>
          <a:lstStyle/>
          <a:p>
            <a:pPr indent="0" marL="0">
              <a:lnSpc>
                <a:spcPct val="110000"/>
              </a:lnSpc>
              <a:buNone/>
            </a:pPr>
            <a:r>
              <a:rPr lang="en-US" sz="1400" b="1" dirty="0">
                <a:solidFill>
                  <a:srgbClr val="0F1F4D"/>
                </a:solidFill>
                <a:latin typeface="Calibri" pitchFamily="34" charset="0"/>
                <a:ea typeface="Calibri" pitchFamily="34" charset="-122"/>
                <a:cs typeface="Calibri" pitchFamily="34" charset="-120"/>
              </a:rPr>
              <a:t>Networking cross-industrie</a:t>
            </a:r>
            <a:endParaRPr lang="en-US" sz="1400" dirty="0"/>
          </a:p>
        </p:txBody>
      </p:sp>
      <p:sp>
        <p:nvSpPr>
          <p:cNvPr id="28" name="Text 21"/>
          <p:cNvSpPr/>
          <p:nvPr/>
        </p:nvSpPr>
        <p:spPr>
          <a:xfrm>
            <a:off x="4645152" y="5596128"/>
            <a:ext cx="3008376" cy="914400"/>
          </a:xfrm>
          <a:prstGeom prst="rect">
            <a:avLst/>
          </a:prstGeom>
          <a:noFill/>
          <a:ln/>
        </p:spPr>
        <p:txBody>
          <a:bodyPr wrap="square" lIns="0" tIns="0" rIns="0" bIns="0" rtlCol="0" anchor="ctr"/>
          <a:lstStyle/>
          <a:p>
            <a:pPr indent="0" marL="0">
              <a:lnSpc>
                <a:spcPct val="120000"/>
              </a:lnSpc>
              <a:buNone/>
            </a:pPr>
            <a:r>
              <a:rPr lang="en-US" sz="1100" dirty="0">
                <a:solidFill>
                  <a:srgbClr val="8394A8"/>
                </a:solidFill>
                <a:latin typeface="Calibri" pitchFamily="34" charset="0"/>
                <a:ea typeface="Calibri" pitchFamily="34" charset="-122"/>
                <a:cs typeface="Calibri" pitchFamily="34" charset="-120"/>
              </a:rPr>
              <a:t>Parteneriate între comunitatea Metal și comunitatea TIB, sub un singur brand</a:t>
            </a:r>
            <a:endParaRPr lang="en-US" sz="1100" dirty="0"/>
          </a:p>
        </p:txBody>
      </p:sp>
      <p:sp>
        <p:nvSpPr>
          <p:cNvPr id="29" name="Shape 22"/>
          <p:cNvSpPr/>
          <p:nvPr/>
        </p:nvSpPr>
        <p:spPr>
          <a:xfrm>
            <a:off x="8138160" y="4297680"/>
            <a:ext cx="3520440" cy="2331720"/>
          </a:xfrm>
          <a:prstGeom prst="roundRect">
            <a:avLst>
              <a:gd name="adj" fmla="val 2745"/>
            </a:avLst>
          </a:prstGeom>
          <a:solidFill>
            <a:srgbClr val="FFFFFF"/>
          </a:solidFill>
          <a:ln/>
          <a:effectLst>
            <a:outerShdw sx="100000" sy="100000" kx="0" ky="0" algn="bl" rotWithShape="0" blurRad="76200" dist="25400" dir="5400000">
              <a:srgbClr val="000000">
                <a:alpha val="10000"/>
              </a:srgbClr>
            </a:outerShdw>
          </a:effectLst>
        </p:spPr>
      </p:sp>
      <p:sp>
        <p:nvSpPr>
          <p:cNvPr id="30" name="Shape 23"/>
          <p:cNvSpPr/>
          <p:nvPr/>
        </p:nvSpPr>
        <p:spPr>
          <a:xfrm>
            <a:off x="8394192" y="4553712"/>
            <a:ext cx="502920" cy="502920"/>
          </a:xfrm>
          <a:prstGeom prst="ellipse">
            <a:avLst/>
          </a:prstGeom>
          <a:solidFill>
            <a:srgbClr val="A37700"/>
          </a:solidFill>
          <a:ln/>
        </p:spPr>
      </p:sp>
      <p:pic>
        <p:nvPicPr>
          <p:cNvPr id="31" name="Image 5" descr="preencoded.png">    </p:cNvPr>
          <p:cNvPicPr>
            <a:picLocks noChangeAspect="1"/>
          </p:cNvPicPr>
          <p:nvPr/>
        </p:nvPicPr>
        <p:blipFill>
          <a:blip r:embed="rId6"/>
          <a:stretch>
            <a:fillRect/>
          </a:stretch>
        </p:blipFill>
        <p:spPr>
          <a:xfrm>
            <a:off x="8522208" y="4681728"/>
            <a:ext cx="256032" cy="256032"/>
          </a:xfrm>
          <a:prstGeom prst="rect">
            <a:avLst/>
          </a:prstGeom>
        </p:spPr>
      </p:pic>
      <p:sp>
        <p:nvSpPr>
          <p:cNvPr id="32" name="Text 24"/>
          <p:cNvSpPr/>
          <p:nvPr/>
        </p:nvSpPr>
        <p:spPr>
          <a:xfrm>
            <a:off x="8394192" y="5166360"/>
            <a:ext cx="3008376" cy="457200"/>
          </a:xfrm>
          <a:prstGeom prst="rect">
            <a:avLst/>
          </a:prstGeom>
          <a:noFill/>
          <a:ln/>
        </p:spPr>
        <p:txBody>
          <a:bodyPr wrap="square" lIns="0" tIns="0" rIns="0" bIns="0" rtlCol="0" anchor="ctr"/>
          <a:lstStyle/>
          <a:p>
            <a:pPr indent="0" marL="0">
              <a:lnSpc>
                <a:spcPct val="110000"/>
              </a:lnSpc>
              <a:buNone/>
            </a:pPr>
            <a:r>
              <a:rPr lang="en-US" sz="1400" b="1" dirty="0">
                <a:solidFill>
                  <a:srgbClr val="0F1F4D"/>
                </a:solidFill>
                <a:latin typeface="Calibri" pitchFamily="34" charset="0"/>
                <a:ea typeface="Calibri" pitchFamily="34" charset="-122"/>
                <a:cs typeface="Calibri" pitchFamily="34" charset="-120"/>
              </a:rPr>
              <a:t>Mesaj construit pe rezultat</a:t>
            </a:r>
            <a:endParaRPr lang="en-US" sz="1400" dirty="0"/>
          </a:p>
        </p:txBody>
      </p:sp>
      <p:sp>
        <p:nvSpPr>
          <p:cNvPr id="33" name="Text 25"/>
          <p:cNvSpPr/>
          <p:nvPr/>
        </p:nvSpPr>
        <p:spPr>
          <a:xfrm>
            <a:off x="8394192" y="5596128"/>
            <a:ext cx="3008376" cy="914400"/>
          </a:xfrm>
          <a:prstGeom prst="rect">
            <a:avLst/>
          </a:prstGeom>
          <a:noFill/>
          <a:ln/>
        </p:spPr>
        <p:txBody>
          <a:bodyPr wrap="square" lIns="0" tIns="0" rIns="0" bIns="0" rtlCol="0" anchor="ctr"/>
          <a:lstStyle/>
          <a:p>
            <a:pPr indent="0" marL="0">
              <a:lnSpc>
                <a:spcPct val="120000"/>
              </a:lnSpc>
              <a:buNone/>
            </a:pPr>
            <a:r>
              <a:rPr lang="en-US" sz="1100" dirty="0">
                <a:solidFill>
                  <a:srgbClr val="8394A8"/>
                </a:solidFill>
                <a:latin typeface="Calibri" pitchFamily="34" charset="0"/>
                <a:ea typeface="Calibri" pitchFamily="34" charset="-122"/>
                <a:cs typeface="Calibri" pitchFamily="34" charset="-120"/>
              </a:rPr>
              <a:t>Campania pune accent pe decizie și rezultat, nu pe spectacol tehnologic</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3F6F8"/>
        </a:solidFill>
      </p:bgPr>
    </p:bg>
    <p:spTree>
      <p:nvGrpSpPr>
        <p:cNvPr id="1" name=""/>
        <p:cNvGrpSpPr/>
        <p:nvPr/>
      </p:nvGrpSpPr>
      <p:grpSpPr>
        <a:xfrm>
          <a:off x="0" y="0"/>
          <a:ext cx="0" cy="0"/>
          <a:chOff x="0" y="0"/>
          <a:chExt cx="0" cy="0"/>
        </a:xfrm>
      </p:grpSpPr>
      <p:sp>
        <p:nvSpPr>
          <p:cNvPr id="2" name="Text 0"/>
          <p:cNvSpPr/>
          <p:nvPr/>
        </p:nvSpPr>
        <p:spPr>
          <a:xfrm>
            <a:off x="640080" y="457200"/>
            <a:ext cx="9144000" cy="320040"/>
          </a:xfrm>
          <a:prstGeom prst="rect">
            <a:avLst/>
          </a:prstGeom>
          <a:noFill/>
          <a:ln/>
        </p:spPr>
        <p:txBody>
          <a:bodyPr wrap="square" rtlCol="0" anchor="ctr"/>
          <a:lstStyle/>
          <a:p>
            <a:pPr indent="0" marL="0">
              <a:buNone/>
            </a:pPr>
            <a:r>
              <a:rPr lang="en-US" sz="1300" b="1" spc="150" kern="0" dirty="0">
                <a:solidFill>
                  <a:srgbClr val="C8102E"/>
                </a:solidFill>
                <a:latin typeface="Calibri" pitchFamily="34" charset="0"/>
                <a:ea typeface="Calibri" pitchFamily="34" charset="-122"/>
                <a:cs typeface="Calibri" pitchFamily="34" charset="-120"/>
              </a:rPr>
              <a:t>CUM ADUCEM VIZITATORII LA STANDUL TĂU</a:t>
            </a:r>
            <a:endParaRPr lang="en-US" sz="1300" dirty="0"/>
          </a:p>
        </p:txBody>
      </p:sp>
      <p:sp>
        <p:nvSpPr>
          <p:cNvPr id="3" name="Text 1"/>
          <p:cNvSpPr/>
          <p:nvPr/>
        </p:nvSpPr>
        <p:spPr>
          <a:xfrm>
            <a:off x="640080" y="777240"/>
            <a:ext cx="10881360" cy="640080"/>
          </a:xfrm>
          <a:prstGeom prst="rect">
            <a:avLst/>
          </a:prstGeom>
          <a:noFill/>
          <a:ln/>
        </p:spPr>
        <p:txBody>
          <a:bodyPr wrap="square" rtlCol="0" anchor="ctr"/>
          <a:lstStyle/>
          <a:p>
            <a:pPr indent="0" marL="0">
              <a:buNone/>
            </a:pPr>
            <a:r>
              <a:rPr lang="en-US" sz="2700" b="1" dirty="0">
                <a:solidFill>
                  <a:srgbClr val="0F1F4D"/>
                </a:solidFill>
                <a:latin typeface="Cambria" pitchFamily="34" charset="0"/>
                <a:ea typeface="Cambria" pitchFamily="34" charset="-122"/>
                <a:cs typeface="Cambria" pitchFamily="34" charset="-120"/>
              </a:rPr>
              <a:t>Cei 3 piloni ai campaniei de comunicare</a:t>
            </a:r>
            <a:endParaRPr lang="en-US" sz="2700" dirty="0"/>
          </a:p>
        </p:txBody>
      </p:sp>
      <p:sp>
        <p:nvSpPr>
          <p:cNvPr id="4" name="Shape 2"/>
          <p:cNvSpPr/>
          <p:nvPr/>
        </p:nvSpPr>
        <p:spPr>
          <a:xfrm>
            <a:off x="640080" y="1691640"/>
            <a:ext cx="3520440" cy="3246120"/>
          </a:xfrm>
          <a:prstGeom prst="roundRect">
            <a:avLst>
              <a:gd name="adj" fmla="val 2254"/>
            </a:avLst>
          </a:prstGeom>
          <a:solidFill>
            <a:srgbClr val="FFFFFF"/>
          </a:solidFill>
          <a:ln/>
          <a:effectLst>
            <a:outerShdw sx="100000" sy="100000" kx="0" ky="0" algn="bl" rotWithShape="0" blurRad="76200" dist="25400" dir="5400000">
              <a:srgbClr val="000000">
                <a:alpha val="10000"/>
              </a:srgbClr>
            </a:outerShdw>
          </a:effectLst>
        </p:spPr>
      </p:sp>
      <p:sp>
        <p:nvSpPr>
          <p:cNvPr id="5" name="Text 3"/>
          <p:cNvSpPr/>
          <p:nvPr/>
        </p:nvSpPr>
        <p:spPr>
          <a:xfrm>
            <a:off x="932688" y="1874520"/>
            <a:ext cx="1371600" cy="640080"/>
          </a:xfrm>
          <a:prstGeom prst="rect">
            <a:avLst/>
          </a:prstGeom>
          <a:noFill/>
          <a:ln/>
        </p:spPr>
        <p:txBody>
          <a:bodyPr wrap="square" lIns="0" tIns="0" rIns="0" bIns="0" rtlCol="0" anchor="ctr"/>
          <a:lstStyle/>
          <a:p>
            <a:pPr indent="0" marL="0">
              <a:buNone/>
            </a:pPr>
            <a:r>
              <a:rPr lang="en-US" sz="3000" b="1" dirty="0">
                <a:solidFill>
                  <a:srgbClr val="D5DBE3"/>
                </a:solidFill>
                <a:latin typeface="Cambria" pitchFamily="34" charset="0"/>
                <a:ea typeface="Cambria" pitchFamily="34" charset="-122"/>
                <a:cs typeface="Cambria" pitchFamily="34" charset="-120"/>
              </a:rPr>
              <a:t>01</a:t>
            </a:r>
            <a:endParaRPr lang="en-US" sz="3000" dirty="0"/>
          </a:p>
        </p:txBody>
      </p:sp>
      <p:sp>
        <p:nvSpPr>
          <p:cNvPr id="6" name="Text 4"/>
          <p:cNvSpPr/>
          <p:nvPr/>
        </p:nvSpPr>
        <p:spPr>
          <a:xfrm>
            <a:off x="932688" y="2514600"/>
            <a:ext cx="2935224" cy="777240"/>
          </a:xfrm>
          <a:prstGeom prst="rect">
            <a:avLst/>
          </a:prstGeom>
          <a:noFill/>
          <a:ln/>
        </p:spPr>
        <p:txBody>
          <a:bodyPr wrap="square" lIns="0" tIns="0" rIns="0" bIns="0" rtlCol="0" anchor="ctr"/>
          <a:lstStyle/>
          <a:p>
            <a:pPr indent="0" marL="0">
              <a:lnSpc>
                <a:spcPct val="120000"/>
              </a:lnSpc>
              <a:buNone/>
            </a:pPr>
            <a:r>
              <a:rPr lang="en-US" sz="1650" b="1" dirty="0">
                <a:solidFill>
                  <a:srgbClr val="C8102E"/>
                </a:solidFill>
                <a:latin typeface="Cambria" pitchFamily="34" charset="0"/>
                <a:ea typeface="Cambria" pitchFamily="34" charset="-122"/>
                <a:cs typeface="Cambria" pitchFamily="34" charset="-120"/>
              </a:rPr>
              <a:t>Eficiență care se vede în costuri</a:t>
            </a:r>
            <a:endParaRPr lang="en-US" sz="1650" dirty="0"/>
          </a:p>
        </p:txBody>
      </p:sp>
      <p:sp>
        <p:nvSpPr>
          <p:cNvPr id="7" name="Text 5"/>
          <p:cNvSpPr/>
          <p:nvPr/>
        </p:nvSpPr>
        <p:spPr>
          <a:xfrm>
            <a:off x="932688" y="3337560"/>
            <a:ext cx="2935224" cy="1463040"/>
          </a:xfrm>
          <a:prstGeom prst="rect">
            <a:avLst/>
          </a:prstGeom>
          <a:noFill/>
          <a:ln/>
        </p:spPr>
        <p:txBody>
          <a:bodyPr wrap="square" lIns="0" tIns="0" rIns="0" bIns="0" rtlCol="0" anchor="ctr"/>
          <a:lstStyle/>
          <a:p>
            <a:pPr indent="0" marL="0">
              <a:lnSpc>
                <a:spcPct val="130000"/>
              </a:lnSpc>
              <a:buNone/>
            </a:pPr>
            <a:r>
              <a:rPr lang="en-US" sz="1200" dirty="0">
                <a:solidFill>
                  <a:srgbClr val="3A4656"/>
                </a:solidFill>
                <a:latin typeface="Calibri" pitchFamily="34" charset="0"/>
                <a:ea typeface="Calibri" pitchFamily="34" charset="-122"/>
                <a:cs typeface="Calibri" pitchFamily="34" charset="-120"/>
              </a:rPr>
              <a:t>Unde se pierde marja de profit în fabrică și ce soluții recuperează costul: automatizare, control, consumuri optimizate.</a:t>
            </a:r>
            <a:endParaRPr lang="en-US" sz="1200" dirty="0"/>
          </a:p>
        </p:txBody>
      </p:sp>
      <p:sp>
        <p:nvSpPr>
          <p:cNvPr id="8" name="Shape 6"/>
          <p:cNvSpPr/>
          <p:nvPr/>
        </p:nvSpPr>
        <p:spPr>
          <a:xfrm>
            <a:off x="4361688" y="1691640"/>
            <a:ext cx="3520440" cy="3246120"/>
          </a:xfrm>
          <a:prstGeom prst="roundRect">
            <a:avLst>
              <a:gd name="adj" fmla="val 2254"/>
            </a:avLst>
          </a:prstGeom>
          <a:solidFill>
            <a:srgbClr val="FFFFFF"/>
          </a:solidFill>
          <a:ln/>
          <a:effectLst>
            <a:outerShdw sx="100000" sy="100000" kx="0" ky="0" algn="bl" rotWithShape="0" blurRad="76200" dist="25400" dir="5400000">
              <a:srgbClr val="000000">
                <a:alpha val="10000"/>
              </a:srgbClr>
            </a:outerShdw>
          </a:effectLst>
        </p:spPr>
      </p:sp>
      <p:sp>
        <p:nvSpPr>
          <p:cNvPr id="9" name="Text 7"/>
          <p:cNvSpPr/>
          <p:nvPr/>
        </p:nvSpPr>
        <p:spPr>
          <a:xfrm>
            <a:off x="4654296" y="1874520"/>
            <a:ext cx="1371600" cy="640080"/>
          </a:xfrm>
          <a:prstGeom prst="rect">
            <a:avLst/>
          </a:prstGeom>
          <a:noFill/>
          <a:ln/>
        </p:spPr>
        <p:txBody>
          <a:bodyPr wrap="square" lIns="0" tIns="0" rIns="0" bIns="0" rtlCol="0" anchor="ctr"/>
          <a:lstStyle/>
          <a:p>
            <a:pPr indent="0" marL="0">
              <a:buNone/>
            </a:pPr>
            <a:r>
              <a:rPr lang="en-US" sz="3000" b="1" dirty="0">
                <a:solidFill>
                  <a:srgbClr val="D5DBE3"/>
                </a:solidFill>
                <a:latin typeface="Cambria" pitchFamily="34" charset="0"/>
                <a:ea typeface="Cambria" pitchFamily="34" charset="-122"/>
                <a:cs typeface="Cambria" pitchFamily="34" charset="-120"/>
              </a:rPr>
              <a:t>02</a:t>
            </a:r>
            <a:endParaRPr lang="en-US" sz="3000" dirty="0"/>
          </a:p>
        </p:txBody>
      </p:sp>
      <p:sp>
        <p:nvSpPr>
          <p:cNvPr id="10" name="Text 8"/>
          <p:cNvSpPr/>
          <p:nvPr/>
        </p:nvSpPr>
        <p:spPr>
          <a:xfrm>
            <a:off x="4654296" y="2514600"/>
            <a:ext cx="2935224" cy="777240"/>
          </a:xfrm>
          <a:prstGeom prst="rect">
            <a:avLst/>
          </a:prstGeom>
          <a:noFill/>
          <a:ln/>
        </p:spPr>
        <p:txBody>
          <a:bodyPr wrap="square" lIns="0" tIns="0" rIns="0" bIns="0" rtlCol="0" anchor="ctr"/>
          <a:lstStyle/>
          <a:p>
            <a:pPr indent="0" marL="0">
              <a:lnSpc>
                <a:spcPct val="120000"/>
              </a:lnSpc>
              <a:buNone/>
            </a:pPr>
            <a:r>
              <a:rPr lang="en-US" sz="1650" b="1" dirty="0">
                <a:solidFill>
                  <a:srgbClr val="1B3FA0"/>
                </a:solidFill>
                <a:latin typeface="Cambria" pitchFamily="34" charset="0"/>
                <a:ea typeface="Cambria" pitchFamily="34" charset="-122"/>
                <a:cs typeface="Cambria" pitchFamily="34" charset="-120"/>
              </a:rPr>
              <a:t>Fabrica viitorului</a:t>
            </a:r>
            <a:endParaRPr lang="en-US" sz="1650" dirty="0"/>
          </a:p>
        </p:txBody>
      </p:sp>
      <p:sp>
        <p:nvSpPr>
          <p:cNvPr id="11" name="Text 9"/>
          <p:cNvSpPr/>
          <p:nvPr/>
        </p:nvSpPr>
        <p:spPr>
          <a:xfrm>
            <a:off x="4654296" y="3337560"/>
            <a:ext cx="2935224" cy="1463040"/>
          </a:xfrm>
          <a:prstGeom prst="rect">
            <a:avLst/>
          </a:prstGeom>
          <a:noFill/>
          <a:ln/>
        </p:spPr>
        <p:txBody>
          <a:bodyPr wrap="square" lIns="0" tIns="0" rIns="0" bIns="0" rtlCol="0" anchor="ctr"/>
          <a:lstStyle/>
          <a:p>
            <a:pPr indent="0" marL="0">
              <a:lnSpc>
                <a:spcPct val="130000"/>
              </a:lnSpc>
              <a:buNone/>
            </a:pPr>
            <a:r>
              <a:rPr lang="en-US" sz="1200" dirty="0">
                <a:solidFill>
                  <a:srgbClr val="3A4656"/>
                </a:solidFill>
                <a:latin typeface="Calibri" pitchFamily="34" charset="0"/>
                <a:ea typeface="Calibri" pitchFamily="34" charset="-122"/>
                <a:cs typeface="Calibri" pitchFamily="34" charset="-120"/>
              </a:rPr>
              <a:t>Cum arată în practică fabrica în care automatizarea, măsurarea și execuția lucrează în același flux digital.</a:t>
            </a:r>
            <a:endParaRPr lang="en-US" sz="1200" dirty="0"/>
          </a:p>
        </p:txBody>
      </p:sp>
      <p:sp>
        <p:nvSpPr>
          <p:cNvPr id="12" name="Shape 10"/>
          <p:cNvSpPr/>
          <p:nvPr/>
        </p:nvSpPr>
        <p:spPr>
          <a:xfrm>
            <a:off x="8083296" y="1691640"/>
            <a:ext cx="3520440" cy="3246120"/>
          </a:xfrm>
          <a:prstGeom prst="roundRect">
            <a:avLst>
              <a:gd name="adj" fmla="val 2254"/>
            </a:avLst>
          </a:prstGeom>
          <a:solidFill>
            <a:srgbClr val="FFFFFF"/>
          </a:solidFill>
          <a:ln/>
          <a:effectLst>
            <a:outerShdw sx="100000" sy="100000" kx="0" ky="0" algn="bl" rotWithShape="0" blurRad="76200" dist="25400" dir="5400000">
              <a:srgbClr val="000000">
                <a:alpha val="10000"/>
              </a:srgbClr>
            </a:outerShdw>
          </a:effectLst>
        </p:spPr>
      </p:sp>
      <p:sp>
        <p:nvSpPr>
          <p:cNvPr id="13" name="Text 11"/>
          <p:cNvSpPr/>
          <p:nvPr/>
        </p:nvSpPr>
        <p:spPr>
          <a:xfrm>
            <a:off x="8375904" y="1874520"/>
            <a:ext cx="1371600" cy="640080"/>
          </a:xfrm>
          <a:prstGeom prst="rect">
            <a:avLst/>
          </a:prstGeom>
          <a:noFill/>
          <a:ln/>
        </p:spPr>
        <p:txBody>
          <a:bodyPr wrap="square" lIns="0" tIns="0" rIns="0" bIns="0" rtlCol="0" anchor="ctr"/>
          <a:lstStyle/>
          <a:p>
            <a:pPr indent="0" marL="0">
              <a:buNone/>
            </a:pPr>
            <a:r>
              <a:rPr lang="en-US" sz="3000" b="1" dirty="0">
                <a:solidFill>
                  <a:srgbClr val="D5DBE3"/>
                </a:solidFill>
                <a:latin typeface="Cambria" pitchFamily="34" charset="0"/>
                <a:ea typeface="Cambria" pitchFamily="34" charset="-122"/>
                <a:cs typeface="Cambria" pitchFamily="34" charset="-120"/>
              </a:rPr>
              <a:t>03</a:t>
            </a:r>
            <a:endParaRPr lang="en-US" sz="3000" dirty="0"/>
          </a:p>
        </p:txBody>
      </p:sp>
      <p:sp>
        <p:nvSpPr>
          <p:cNvPr id="14" name="Text 12"/>
          <p:cNvSpPr/>
          <p:nvPr/>
        </p:nvSpPr>
        <p:spPr>
          <a:xfrm>
            <a:off x="8375904" y="2514600"/>
            <a:ext cx="2935224" cy="777240"/>
          </a:xfrm>
          <a:prstGeom prst="rect">
            <a:avLst/>
          </a:prstGeom>
          <a:noFill/>
          <a:ln/>
        </p:spPr>
        <p:txBody>
          <a:bodyPr wrap="square" lIns="0" tIns="0" rIns="0" bIns="0" rtlCol="0" anchor="ctr"/>
          <a:lstStyle/>
          <a:p>
            <a:pPr indent="0" marL="0">
              <a:lnSpc>
                <a:spcPct val="120000"/>
              </a:lnSpc>
              <a:buNone/>
            </a:pPr>
            <a:r>
              <a:rPr lang="en-US" sz="1650" b="1" dirty="0">
                <a:solidFill>
                  <a:srgbClr val="A37700"/>
                </a:solidFill>
                <a:latin typeface="Cambria" pitchFamily="34" charset="0"/>
                <a:ea typeface="Cambria" pitchFamily="34" charset="-122"/>
                <a:cs typeface="Cambria" pitchFamily="34" charset="-120"/>
              </a:rPr>
              <a:t>Live Factory la DIGITAL METAL &amp; TIB</a:t>
            </a:r>
            <a:endParaRPr lang="en-US" sz="1650" dirty="0"/>
          </a:p>
        </p:txBody>
      </p:sp>
      <p:sp>
        <p:nvSpPr>
          <p:cNvPr id="15" name="Text 13"/>
          <p:cNvSpPr/>
          <p:nvPr/>
        </p:nvSpPr>
        <p:spPr>
          <a:xfrm>
            <a:off x="8375904" y="3337560"/>
            <a:ext cx="2935224" cy="1463040"/>
          </a:xfrm>
          <a:prstGeom prst="rect">
            <a:avLst/>
          </a:prstGeom>
          <a:noFill/>
          <a:ln/>
        </p:spPr>
        <p:txBody>
          <a:bodyPr wrap="square" lIns="0" tIns="0" rIns="0" bIns="0" rtlCol="0" anchor="ctr"/>
          <a:lstStyle/>
          <a:p>
            <a:pPr indent="0" marL="0">
              <a:lnSpc>
                <a:spcPct val="130000"/>
              </a:lnSpc>
              <a:buNone/>
            </a:pPr>
            <a:r>
              <a:rPr lang="en-US" sz="1200" dirty="0">
                <a:solidFill>
                  <a:srgbClr val="3A4656"/>
                </a:solidFill>
                <a:latin typeface="Calibri" pitchFamily="34" charset="0"/>
                <a:ea typeface="Calibri" pitchFamily="34" charset="-122"/>
                <a:cs typeface="Calibri" pitchFamily="34" charset="-120"/>
              </a:rPr>
              <a:t>Fluxul complet de fabricație, de la materie primă la piesa livrată, văzut și testat direct în târg.</a:t>
            </a:r>
            <a:endParaRPr lang="en-US" sz="1200" dirty="0"/>
          </a:p>
        </p:txBody>
      </p:sp>
      <p:sp>
        <p:nvSpPr>
          <p:cNvPr id="16" name="Text 14"/>
          <p:cNvSpPr/>
          <p:nvPr/>
        </p:nvSpPr>
        <p:spPr>
          <a:xfrm>
            <a:off x="640080" y="5166360"/>
            <a:ext cx="10881360" cy="457200"/>
          </a:xfrm>
          <a:prstGeom prst="rect">
            <a:avLst/>
          </a:prstGeom>
          <a:noFill/>
          <a:ln/>
        </p:spPr>
        <p:txBody>
          <a:bodyPr wrap="square" rtlCol="0" anchor="ctr"/>
          <a:lstStyle/>
          <a:p>
            <a:pPr indent="0" marL="0">
              <a:buNone/>
            </a:pPr>
            <a:r>
              <a:rPr lang="en-US" sz="1250" i="1" dirty="0">
                <a:solidFill>
                  <a:srgbClr val="8394A8"/>
                </a:solidFill>
                <a:latin typeface="Calibri" pitchFamily="34" charset="0"/>
                <a:ea typeface="Calibri" pitchFamily="34" charset="-122"/>
                <a:cs typeface="Calibri" pitchFamily="34" charset="-120"/>
              </a:rPr>
              <a:t>Susținute prin: newslettere tematice, campanii social media (5 tipuri de conținut), postări problemă-soluție și seria „Live Factory”.</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3F6F8"/>
        </a:solidFill>
      </p:bgPr>
    </p:bg>
    <p:spTree>
      <p:nvGrpSpPr>
        <p:cNvPr id="1" name=""/>
        <p:cNvGrpSpPr/>
        <p:nvPr/>
      </p:nvGrpSpPr>
      <p:grpSpPr>
        <a:xfrm>
          <a:off x="0" y="0"/>
          <a:ext cx="0" cy="0"/>
          <a:chOff x="0" y="0"/>
          <a:chExt cx="0" cy="0"/>
        </a:xfrm>
      </p:grpSpPr>
      <p:sp>
        <p:nvSpPr>
          <p:cNvPr id="2" name="Shape 0"/>
          <p:cNvSpPr/>
          <p:nvPr/>
        </p:nvSpPr>
        <p:spPr>
          <a:xfrm>
            <a:off x="0" y="0"/>
            <a:ext cx="12188952" cy="128016"/>
          </a:xfrm>
          <a:prstGeom prst="rect">
            <a:avLst/>
          </a:prstGeom>
          <a:solidFill>
            <a:srgbClr val="0F1F4D"/>
          </a:solidFill>
          <a:ln/>
        </p:spPr>
      </p:sp>
      <p:sp>
        <p:nvSpPr>
          <p:cNvPr id="3" name="Shape 1"/>
          <p:cNvSpPr/>
          <p:nvPr/>
        </p:nvSpPr>
        <p:spPr>
          <a:xfrm>
            <a:off x="640080" y="822960"/>
            <a:ext cx="2743200" cy="384048"/>
          </a:xfrm>
          <a:prstGeom prst="roundRect">
            <a:avLst>
              <a:gd name="adj" fmla="val 50000"/>
            </a:avLst>
          </a:prstGeom>
          <a:solidFill>
            <a:srgbClr val="C8102E"/>
          </a:solidFill>
          <a:ln/>
        </p:spPr>
      </p:sp>
      <p:sp>
        <p:nvSpPr>
          <p:cNvPr id="4" name="Text 2"/>
          <p:cNvSpPr/>
          <p:nvPr/>
        </p:nvSpPr>
        <p:spPr>
          <a:xfrm>
            <a:off x="640080" y="822960"/>
            <a:ext cx="2743200" cy="384048"/>
          </a:xfrm>
          <a:prstGeom prst="rect">
            <a:avLst/>
          </a:prstGeom>
          <a:noFill/>
          <a:ln/>
        </p:spPr>
        <p:txBody>
          <a:bodyPr wrap="square" lIns="0" tIns="0" rIns="0" bIns="0" rtlCol="0" anchor="ctr"/>
          <a:lstStyle/>
          <a:p>
            <a:pPr algn="ctr" indent="0" marL="0">
              <a:buNone/>
            </a:pPr>
            <a:r>
              <a:rPr lang="en-US" sz="1100" b="1" spc="50" kern="0" dirty="0">
                <a:solidFill>
                  <a:srgbClr val="FFFFFF"/>
                </a:solidFill>
                <a:latin typeface="Calibri" pitchFamily="34" charset="0"/>
                <a:ea typeface="Calibri" pitchFamily="34" charset="-122"/>
                <a:cs typeface="Calibri" pitchFamily="34" charset="-120"/>
              </a:rPr>
              <a:t>REZERVĂ-ȚI LOCUL ACUM</a:t>
            </a:r>
            <a:endParaRPr lang="en-US" sz="1100" dirty="0"/>
          </a:p>
        </p:txBody>
      </p:sp>
      <p:sp>
        <p:nvSpPr>
          <p:cNvPr id="5" name="Text 3"/>
          <p:cNvSpPr/>
          <p:nvPr/>
        </p:nvSpPr>
        <p:spPr>
          <a:xfrm>
            <a:off x="640080" y="1417320"/>
            <a:ext cx="7772400" cy="1554480"/>
          </a:xfrm>
          <a:prstGeom prst="rect">
            <a:avLst/>
          </a:prstGeom>
          <a:noFill/>
          <a:ln/>
        </p:spPr>
        <p:txBody>
          <a:bodyPr wrap="square" rtlCol="0" anchor="ctr"/>
          <a:lstStyle/>
          <a:p>
            <a:pPr indent="0" marL="0">
              <a:lnSpc>
                <a:spcPct val="115000"/>
              </a:lnSpc>
              <a:buNone/>
            </a:pPr>
            <a:r>
              <a:rPr lang="en-US" sz="3200" b="1" dirty="0">
                <a:solidFill>
                  <a:srgbClr val="0F1F4D"/>
                </a:solidFill>
                <a:latin typeface="Cambria" pitchFamily="34" charset="0"/>
                <a:ea typeface="Cambria" pitchFamily="34" charset="-122"/>
                <a:cs typeface="Cambria" pitchFamily="34" charset="-120"/>
              </a:rPr>
              <a:t>Fii parte din noua generație</a:t>
            </a:r>
            <a:endParaRPr lang="en-US" sz="3200" dirty="0"/>
          </a:p>
          <a:p>
            <a:pPr indent="0" marL="0">
              <a:lnSpc>
                <a:spcPct val="115000"/>
              </a:lnSpc>
              <a:buNone/>
            </a:pPr>
            <a:r>
              <a:rPr lang="en-US" sz="3200" b="1" dirty="0">
                <a:solidFill>
                  <a:srgbClr val="0F1F4D"/>
                </a:solidFill>
                <a:latin typeface="Cambria" pitchFamily="34" charset="0"/>
                <a:ea typeface="Cambria" pitchFamily="34" charset="-122"/>
                <a:cs typeface="Cambria" pitchFamily="34" charset="-120"/>
              </a:rPr>
              <a:t>DIGITAL METAL &amp; TIB</a:t>
            </a:r>
            <a:endParaRPr lang="en-US" sz="3200" dirty="0"/>
          </a:p>
        </p:txBody>
      </p:sp>
      <p:sp>
        <p:nvSpPr>
          <p:cNvPr id="6" name="Shape 4"/>
          <p:cNvSpPr/>
          <p:nvPr/>
        </p:nvSpPr>
        <p:spPr>
          <a:xfrm>
            <a:off x="640080" y="3246120"/>
            <a:ext cx="420624" cy="420624"/>
          </a:xfrm>
          <a:prstGeom prst="ellipse">
            <a:avLst/>
          </a:prstGeom>
          <a:solidFill>
            <a:srgbClr val="C8102E"/>
          </a:solidFill>
          <a:ln/>
        </p:spPr>
      </p:sp>
      <p:pic>
        <p:nvPicPr>
          <p:cNvPr id="7" name="Image 0" descr="preencoded.png">    </p:cNvPr>
          <p:cNvPicPr>
            <a:picLocks noChangeAspect="1"/>
          </p:cNvPicPr>
          <p:nvPr/>
        </p:nvPicPr>
        <p:blipFill>
          <a:blip r:embed="rId1"/>
          <a:stretch>
            <a:fillRect/>
          </a:stretch>
        </p:blipFill>
        <p:spPr>
          <a:xfrm>
            <a:off x="740664" y="3346704"/>
            <a:ext cx="219456" cy="219456"/>
          </a:xfrm>
          <a:prstGeom prst="rect">
            <a:avLst/>
          </a:prstGeom>
        </p:spPr>
      </p:pic>
      <p:sp>
        <p:nvSpPr>
          <p:cNvPr id="8" name="Text 5"/>
          <p:cNvSpPr/>
          <p:nvPr/>
        </p:nvSpPr>
        <p:spPr>
          <a:xfrm>
            <a:off x="1234440" y="3246120"/>
            <a:ext cx="3657600" cy="420624"/>
          </a:xfrm>
          <a:prstGeom prst="rect">
            <a:avLst/>
          </a:prstGeom>
          <a:noFill/>
          <a:ln/>
        </p:spPr>
        <p:txBody>
          <a:bodyPr wrap="square" lIns="0" tIns="0" rIns="0" bIns="0" rtlCol="0" anchor="ctr"/>
          <a:lstStyle/>
          <a:p>
            <a:pPr indent="0" marL="0">
              <a:buNone/>
            </a:pPr>
            <a:r>
              <a:rPr lang="en-US" sz="1600" b="1" dirty="0">
                <a:solidFill>
                  <a:srgbClr val="0F1F4D"/>
                </a:solidFill>
                <a:latin typeface="Calibri" pitchFamily="34" charset="0"/>
                <a:ea typeface="Calibri" pitchFamily="34" charset="-122"/>
                <a:cs typeface="Calibri" pitchFamily="34" charset="-120"/>
              </a:rPr>
              <a:t>11-14 mai 2027</a:t>
            </a:r>
            <a:endParaRPr lang="en-US" sz="1600" dirty="0"/>
          </a:p>
        </p:txBody>
      </p:sp>
      <p:sp>
        <p:nvSpPr>
          <p:cNvPr id="9" name="Shape 6"/>
          <p:cNvSpPr/>
          <p:nvPr/>
        </p:nvSpPr>
        <p:spPr>
          <a:xfrm>
            <a:off x="640080" y="3794760"/>
            <a:ext cx="420624" cy="420624"/>
          </a:xfrm>
          <a:prstGeom prst="ellipse">
            <a:avLst/>
          </a:prstGeom>
          <a:solidFill>
            <a:srgbClr val="1B3FA0"/>
          </a:solidFill>
          <a:ln/>
        </p:spPr>
      </p:sp>
      <p:pic>
        <p:nvPicPr>
          <p:cNvPr id="10" name="Image 1" descr="preencoded.png">    </p:cNvPr>
          <p:cNvPicPr>
            <a:picLocks noChangeAspect="1"/>
          </p:cNvPicPr>
          <p:nvPr/>
        </p:nvPicPr>
        <p:blipFill>
          <a:blip r:embed="rId2"/>
          <a:stretch>
            <a:fillRect/>
          </a:stretch>
        </p:blipFill>
        <p:spPr>
          <a:xfrm>
            <a:off x="740664" y="3895344"/>
            <a:ext cx="219456" cy="219456"/>
          </a:xfrm>
          <a:prstGeom prst="rect">
            <a:avLst/>
          </a:prstGeom>
        </p:spPr>
      </p:pic>
      <p:sp>
        <p:nvSpPr>
          <p:cNvPr id="11" name="Text 7"/>
          <p:cNvSpPr/>
          <p:nvPr/>
        </p:nvSpPr>
        <p:spPr>
          <a:xfrm>
            <a:off x="1234440" y="3794760"/>
            <a:ext cx="3657600" cy="420624"/>
          </a:xfrm>
          <a:prstGeom prst="rect">
            <a:avLst/>
          </a:prstGeom>
          <a:noFill/>
          <a:ln/>
        </p:spPr>
        <p:txBody>
          <a:bodyPr wrap="square" lIns="0" tIns="0" rIns="0" bIns="0" rtlCol="0" anchor="ctr"/>
          <a:lstStyle/>
          <a:p>
            <a:pPr indent="0" marL="0">
              <a:buNone/>
            </a:pPr>
            <a:r>
              <a:rPr lang="en-US" sz="1600" b="1" dirty="0">
                <a:solidFill>
                  <a:srgbClr val="0F1F4D"/>
                </a:solidFill>
                <a:latin typeface="Calibri" pitchFamily="34" charset="0"/>
                <a:ea typeface="Calibri" pitchFamily="34" charset="-122"/>
                <a:cs typeface="Calibri" pitchFamily="34" charset="-120"/>
              </a:rPr>
              <a:t>ROMEXPO, București</a:t>
            </a:r>
            <a:endParaRPr lang="en-US" sz="1600" dirty="0"/>
          </a:p>
        </p:txBody>
      </p:sp>
      <p:sp>
        <p:nvSpPr>
          <p:cNvPr id="12" name="Text 8"/>
          <p:cNvSpPr/>
          <p:nvPr/>
        </p:nvSpPr>
        <p:spPr>
          <a:xfrm>
            <a:off x="640080" y="4572000"/>
            <a:ext cx="7132320" cy="822960"/>
          </a:xfrm>
          <a:prstGeom prst="rect">
            <a:avLst/>
          </a:prstGeom>
          <a:noFill/>
          <a:ln/>
        </p:spPr>
        <p:txBody>
          <a:bodyPr wrap="square" rtlCol="0" anchor="ctr"/>
          <a:lstStyle/>
          <a:p>
            <a:pPr indent="0" marL="0">
              <a:lnSpc>
                <a:spcPct val="125000"/>
              </a:lnSpc>
              <a:buNone/>
            </a:pPr>
            <a:r>
              <a:rPr lang="en-US" sz="1350" i="1" dirty="0">
                <a:solidFill>
                  <a:srgbClr val="3A4656"/>
                </a:solidFill>
                <a:latin typeface="Calibri" pitchFamily="34" charset="0"/>
                <a:ea typeface="Calibri" pitchFamily="34" charset="-122"/>
                <a:cs typeface="Calibri" pitchFamily="34" charset="-120"/>
              </a:rPr>
              <a:t>Bugetează-ți din timp participarea pentru cele mai bune condiții de expunere și o poziționare optimă în noul concept al evenimentului.</a:t>
            </a:r>
            <a:endParaRPr lang="en-US" sz="1350" dirty="0"/>
          </a:p>
        </p:txBody>
      </p:sp>
      <p:sp>
        <p:nvSpPr>
          <p:cNvPr id="13" name="Shape 9"/>
          <p:cNvSpPr/>
          <p:nvPr/>
        </p:nvSpPr>
        <p:spPr>
          <a:xfrm>
            <a:off x="640080" y="5532120"/>
            <a:ext cx="2286000" cy="548640"/>
          </a:xfrm>
          <a:prstGeom prst="roundRect">
            <a:avLst>
              <a:gd name="adj" fmla="val 50000"/>
            </a:avLst>
          </a:prstGeom>
          <a:solidFill>
            <a:srgbClr val="C8102E"/>
          </a:solidFill>
          <a:ln/>
        </p:spPr>
      </p:sp>
      <p:sp>
        <p:nvSpPr>
          <p:cNvPr id="14" name="Text 10"/>
          <p:cNvSpPr/>
          <p:nvPr/>
        </p:nvSpPr>
        <p:spPr>
          <a:xfrm>
            <a:off x="640080" y="5532120"/>
            <a:ext cx="228600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CONTACTEAZĂ-NE</a:t>
            </a:r>
            <a:endParaRPr lang="en-US" sz="1300" dirty="0"/>
          </a:p>
        </p:txBody>
      </p:sp>
      <p:pic>
        <p:nvPicPr>
          <p:cNvPr id="15" name="Image 2" descr="preencoded.png">    </p:cNvPr>
          <p:cNvPicPr>
            <a:picLocks noChangeAspect="1"/>
          </p:cNvPicPr>
          <p:nvPr/>
        </p:nvPicPr>
        <p:blipFill>
          <a:blip r:embed="rId3"/>
          <a:stretch>
            <a:fillRect/>
          </a:stretch>
        </p:blipFill>
        <p:spPr>
          <a:xfrm>
            <a:off x="3246120" y="5660136"/>
            <a:ext cx="219456" cy="219456"/>
          </a:xfrm>
          <a:prstGeom prst="rect">
            <a:avLst/>
          </a:prstGeom>
        </p:spPr>
      </p:pic>
      <p:sp>
        <p:nvSpPr>
          <p:cNvPr id="16" name="Text 11"/>
          <p:cNvSpPr/>
          <p:nvPr/>
        </p:nvSpPr>
        <p:spPr>
          <a:xfrm>
            <a:off x="3538728" y="5532120"/>
            <a:ext cx="2377440" cy="548640"/>
          </a:xfrm>
          <a:prstGeom prst="rect">
            <a:avLst/>
          </a:prstGeom>
          <a:noFill/>
          <a:ln/>
        </p:spPr>
        <p:txBody>
          <a:bodyPr wrap="square" lIns="0" tIns="0" rIns="0" bIns="0" rtlCol="0" anchor="ctr"/>
          <a:lstStyle/>
          <a:p>
            <a:pPr indent="0" marL="0">
              <a:buNone/>
            </a:pPr>
            <a:r>
              <a:rPr lang="en-US" sz="1300" b="1" dirty="0">
                <a:solidFill>
                  <a:srgbClr val="0F1F4D"/>
                </a:solidFill>
                <a:latin typeface="Calibri" pitchFamily="34" charset="0"/>
                <a:ea typeface="Calibri" pitchFamily="34" charset="-122"/>
                <a:cs typeface="Calibri" pitchFamily="34" charset="-120"/>
              </a:rPr>
              <a:t>romexpo@romexpo.ro</a:t>
            </a:r>
            <a:endParaRPr lang="en-US" sz="1300" dirty="0"/>
          </a:p>
        </p:txBody>
      </p:sp>
      <p:pic>
        <p:nvPicPr>
          <p:cNvPr id="17" name="Image 3" descr="preencoded.png">    </p:cNvPr>
          <p:cNvPicPr>
            <a:picLocks noChangeAspect="1"/>
          </p:cNvPicPr>
          <p:nvPr/>
        </p:nvPicPr>
        <p:blipFill>
          <a:blip r:embed="rId4"/>
          <a:stretch>
            <a:fillRect/>
          </a:stretch>
        </p:blipFill>
        <p:spPr>
          <a:xfrm>
            <a:off x="5989320" y="5660136"/>
            <a:ext cx="219456" cy="219456"/>
          </a:xfrm>
          <a:prstGeom prst="rect">
            <a:avLst/>
          </a:prstGeom>
        </p:spPr>
      </p:pic>
      <p:sp>
        <p:nvSpPr>
          <p:cNvPr id="18" name="Text 12"/>
          <p:cNvSpPr/>
          <p:nvPr/>
        </p:nvSpPr>
        <p:spPr>
          <a:xfrm>
            <a:off x="6281928" y="5532120"/>
            <a:ext cx="2743200" cy="548640"/>
          </a:xfrm>
          <a:prstGeom prst="rect">
            <a:avLst/>
          </a:prstGeom>
          <a:noFill/>
          <a:ln/>
        </p:spPr>
        <p:txBody>
          <a:bodyPr wrap="square" lIns="0" tIns="0" rIns="0" bIns="0" rtlCol="0" anchor="ctr"/>
          <a:lstStyle/>
          <a:p>
            <a:pPr indent="0" marL="0">
              <a:buNone/>
            </a:pPr>
            <a:r>
              <a:rPr lang="en-US" sz="1300" b="1" dirty="0">
                <a:solidFill>
                  <a:srgbClr val="0F1F4D"/>
                </a:solidFill>
                <a:latin typeface="Calibri" pitchFamily="34" charset="0"/>
                <a:ea typeface="Calibri" pitchFamily="34" charset="-122"/>
                <a:cs typeface="Calibri" pitchFamily="34" charset="-120"/>
              </a:rPr>
              <a:t>www.digitalmetal-tib.ro</a:t>
            </a:r>
            <a:endParaRPr lang="en-US" sz="1300" dirty="0"/>
          </a:p>
        </p:txBody>
      </p:sp>
      <p:pic>
        <p:nvPicPr>
          <p:cNvPr id="19" name="Image 4" descr="/home/claude/icon_robotic_arm.png">    </p:cNvPr>
          <p:cNvPicPr>
            <a:picLocks noChangeAspect="1"/>
          </p:cNvPicPr>
          <p:nvPr/>
        </p:nvPicPr>
        <p:blipFill>
          <a:blip r:embed="rId5"/>
          <a:stretch>
            <a:fillRect/>
          </a:stretch>
        </p:blipFill>
        <p:spPr>
          <a:xfrm>
            <a:off x="9646920" y="1051560"/>
            <a:ext cx="1783080" cy="1783080"/>
          </a:xfrm>
          <a:prstGeom prst="rect">
            <a:avLst/>
          </a:prstGeom>
        </p:spPr>
      </p:pic>
      <p:pic>
        <p:nvPicPr>
          <p:cNvPr id="20" name="Image 5" descr="/home/claude/icon_cnc_machine.png">    </p:cNvPr>
          <p:cNvPicPr>
            <a:picLocks noChangeAspect="1"/>
          </p:cNvPicPr>
          <p:nvPr/>
        </p:nvPicPr>
        <p:blipFill>
          <a:blip r:embed="rId6"/>
          <a:stretch>
            <a:fillRect/>
          </a:stretch>
        </p:blipFill>
        <p:spPr>
          <a:xfrm>
            <a:off x="10287000" y="3063240"/>
            <a:ext cx="1234440" cy="1234440"/>
          </a:xfrm>
          <a:prstGeom prst="rect">
            <a:avLst/>
          </a:prstGeom>
        </p:spPr>
      </p:pic>
      <p:pic>
        <p:nvPicPr>
          <p:cNvPr id="21" name="Image 6" descr="/home/claude/icon_chip.png">    </p:cNvPr>
          <p:cNvPicPr>
            <a:picLocks noChangeAspect="1"/>
          </p:cNvPicPr>
          <p:nvPr/>
        </p:nvPicPr>
        <p:blipFill>
          <a:blip r:embed="rId7"/>
          <a:stretch>
            <a:fillRect/>
          </a:stretch>
        </p:blipFill>
        <p:spPr>
          <a:xfrm>
            <a:off x="9006840" y="4343400"/>
            <a:ext cx="868680" cy="86868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METAL &amp; TIB 2027</dc:title>
  <dc:subject>PptxGenJS Presentation</dc:subject>
  <dc:creator>ROMEXPO</dc:creator>
  <cp:lastModifiedBy>ROMEXPO</cp:lastModifiedBy>
  <cp:revision>1</cp:revision>
  <dcterms:created xsi:type="dcterms:W3CDTF">2026-07-07T11:26:23Z</dcterms:created>
  <dcterms:modified xsi:type="dcterms:W3CDTF">2026-07-07T11:26:23Z</dcterms:modified>
</cp:coreProperties>
</file>