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F6F8"/>
        </a:solidFill>
      </p:bgPr>
    </p:bg>
    <p:spTree>
      <p:nvGrpSpPr>
        <p:cNvPr id="1" name=""/>
        <p:cNvGrpSpPr/>
        <p:nvPr/>
      </p:nvGrpSpPr>
      <p:grpSpPr>
        <a:xfrm>
          <a:off x="0" y="0"/>
          <a:ext cx="0" cy="0"/>
          <a:chOff x="0" y="0"/>
          <a:chExt cx="0" cy="0"/>
        </a:xfrm>
      </p:grpSpPr>
      <p:sp>
        <p:nvSpPr>
          <p:cNvPr id="2" name="Shape 0"/>
          <p:cNvSpPr/>
          <p:nvPr/>
        </p:nvSpPr>
        <p:spPr>
          <a:xfrm>
            <a:off x="0" y="0"/>
            <a:ext cx="4062984" cy="128016"/>
          </a:xfrm>
          <a:prstGeom prst="rect">
            <a:avLst/>
          </a:prstGeom>
          <a:solidFill>
            <a:srgbClr val="0F1F4D"/>
          </a:solidFill>
          <a:ln/>
        </p:spPr>
      </p:sp>
      <p:sp>
        <p:nvSpPr>
          <p:cNvPr id="3" name="Shape 1"/>
          <p:cNvSpPr/>
          <p:nvPr/>
        </p:nvSpPr>
        <p:spPr>
          <a:xfrm>
            <a:off x="4062984" y="0"/>
            <a:ext cx="4062984" cy="128016"/>
          </a:xfrm>
          <a:prstGeom prst="rect">
            <a:avLst/>
          </a:prstGeom>
          <a:solidFill>
            <a:srgbClr val="1B3FA0"/>
          </a:solidFill>
          <a:ln/>
        </p:spPr>
      </p:sp>
      <p:sp>
        <p:nvSpPr>
          <p:cNvPr id="4" name="Shape 2"/>
          <p:cNvSpPr/>
          <p:nvPr/>
        </p:nvSpPr>
        <p:spPr>
          <a:xfrm>
            <a:off x="8125968" y="0"/>
            <a:ext cx="4062984" cy="128016"/>
          </a:xfrm>
          <a:prstGeom prst="rect">
            <a:avLst/>
          </a:prstGeom>
          <a:solidFill>
            <a:srgbClr val="C8102E"/>
          </a:solidFill>
          <a:ln/>
        </p:spPr>
      </p:sp>
      <p:sp>
        <p:nvSpPr>
          <p:cNvPr id="5" name="Shape 3"/>
          <p:cNvSpPr/>
          <p:nvPr/>
        </p:nvSpPr>
        <p:spPr>
          <a:xfrm>
            <a:off x="640080" y="292608"/>
            <a:ext cx="1965960" cy="365760"/>
          </a:xfrm>
          <a:prstGeom prst="roundRect">
            <a:avLst>
              <a:gd name="adj" fmla="val 50000"/>
            </a:avLst>
          </a:prstGeom>
          <a:solidFill>
            <a:srgbClr val="C8102E"/>
          </a:solidFill>
          <a:ln/>
        </p:spPr>
      </p:sp>
      <p:sp>
        <p:nvSpPr>
          <p:cNvPr id="6" name="Text 4"/>
          <p:cNvSpPr/>
          <p:nvPr/>
        </p:nvSpPr>
        <p:spPr>
          <a:xfrm>
            <a:off x="640080" y="292608"/>
            <a:ext cx="1965960" cy="365760"/>
          </a:xfrm>
          <a:prstGeom prst="rect">
            <a:avLst/>
          </a:prstGeom>
          <a:noFill/>
          <a:ln/>
        </p:spPr>
        <p:txBody>
          <a:bodyPr wrap="square" lIns="0" tIns="0" rIns="0" bIns="0" rtlCol="0" anchor="ctr"/>
          <a:lstStyle/>
          <a:p>
            <a:pPr algn="ctr" indent="0" marL="0">
              <a:buNone/>
            </a:pPr>
            <a:r>
              <a:rPr lang="en-US" sz="1100" b="1" spc="50" kern="0" dirty="0">
                <a:solidFill>
                  <a:srgbClr val="FFFFFF"/>
                </a:solidFill>
                <a:latin typeface="Calibri" pitchFamily="34" charset="0"/>
                <a:ea typeface="Calibri" pitchFamily="34" charset="-122"/>
                <a:cs typeface="Calibri" pitchFamily="34" charset="-120"/>
              </a:rPr>
              <a:t>SALES DECK</a:t>
            </a:r>
            <a:endParaRPr lang="en-US" sz="1100" dirty="0"/>
          </a:p>
        </p:txBody>
      </p:sp>
      <p:pic>
        <p:nvPicPr>
          <p:cNvPr id="7" name="Image 0" descr="/home/claude/packshot_v2.jpg">    </p:cNvPr>
          <p:cNvPicPr>
            <a:picLocks noChangeAspect="1"/>
          </p:cNvPicPr>
          <p:nvPr/>
        </p:nvPicPr>
        <p:blipFill>
          <a:blip r:embed="rId1"/>
          <a:stretch>
            <a:fillRect/>
          </a:stretch>
        </p:blipFill>
        <p:spPr>
          <a:xfrm>
            <a:off x="699516" y="804672"/>
            <a:ext cx="10789920" cy="60693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A MARKET THAT IS CHANGING</a:t>
            </a:r>
            <a:endParaRPr lang="en-US" sz="1300" dirty="0"/>
          </a:p>
        </p:txBody>
      </p:sp>
      <p:sp>
        <p:nvSpPr>
          <p:cNvPr id="3" name="Text 1"/>
          <p:cNvSpPr/>
          <p:nvPr/>
        </p:nvSpPr>
        <p:spPr>
          <a:xfrm>
            <a:off x="640080" y="777240"/>
            <a:ext cx="10881360" cy="822960"/>
          </a:xfrm>
          <a:prstGeom prst="rect">
            <a:avLst/>
          </a:prstGeom>
          <a:noFill/>
          <a:ln/>
        </p:spPr>
        <p:txBody>
          <a:bodyPr wrap="square" rtlCol="0" anchor="ctr"/>
          <a:lstStyle/>
          <a:p>
            <a:pPr indent="0" marL="0">
              <a:buNone/>
            </a:pPr>
            <a:r>
              <a:rPr lang="en-US" sz="3000" b="1" dirty="0">
                <a:solidFill>
                  <a:srgbClr val="0F1F4D"/>
                </a:solidFill>
                <a:latin typeface="Cambria" pitchFamily="34" charset="0"/>
                <a:ea typeface="Cambria" pitchFamily="34" charset="-122"/>
                <a:cs typeface="Cambria" pitchFamily="34" charset="-120"/>
              </a:rPr>
              <a:t>A new chapter: </a:t>
            </a:r>
            <a:pPr indent="0" marL="0">
              <a:buNone/>
            </a:pPr>
            <a:r>
              <a:rPr lang="en-US" sz="3000" b="1" dirty="0">
                <a:solidFill>
                  <a:srgbClr val="C8102E"/>
                </a:solidFill>
                <a:latin typeface="Cambria" pitchFamily="34" charset="0"/>
                <a:ea typeface="Cambria" pitchFamily="34" charset="-122"/>
                <a:cs typeface="Cambria" pitchFamily="34" charset="-120"/>
              </a:rPr>
              <a:t>DIGITAL METAL &amp; TIB</a:t>
            </a:r>
            <a:endParaRPr lang="en-US" sz="3000" dirty="0"/>
          </a:p>
        </p:txBody>
      </p:sp>
      <p:sp>
        <p:nvSpPr>
          <p:cNvPr id="4" name="Text 2"/>
          <p:cNvSpPr/>
          <p:nvPr/>
        </p:nvSpPr>
        <p:spPr>
          <a:xfrm>
            <a:off x="640080" y="1691640"/>
            <a:ext cx="6675120" cy="1554480"/>
          </a:xfrm>
          <a:prstGeom prst="rect">
            <a:avLst/>
          </a:prstGeom>
          <a:noFill/>
          <a:ln/>
        </p:spPr>
        <p:txBody>
          <a:bodyPr wrap="square" rtlCol="0" anchor="ctr"/>
          <a:lstStyle/>
          <a:p>
            <a:pPr indent="0" marL="0">
              <a:lnSpc>
                <a:spcPct val="125000"/>
              </a:lnSpc>
              <a:buNone/>
            </a:pPr>
            <a:r>
              <a:rPr lang="en-US" sz="1450" dirty="0">
                <a:solidFill>
                  <a:srgbClr val="3A4656"/>
                </a:solidFill>
                <a:latin typeface="Calibri" pitchFamily="34" charset="0"/>
                <a:ea typeface="Calibri" pitchFamily="34" charset="-122"/>
                <a:cs typeface="Calibri" pitchFamily="34" charset="-120"/>
              </a:rPr>
              <a:t>The market demands digitalization, and ROMEXPO is answering with a major strategic shift. Starting in 2027, we are organizing DIGITAL METAL &amp; TIB, an important step for the entire industry and a clear signal of alignment with the international standards of the sector.</a:t>
            </a:r>
            <a:endParaRPr lang="en-US" sz="1450" dirty="0"/>
          </a:p>
        </p:txBody>
      </p:sp>
      <p:sp>
        <p:nvSpPr>
          <p:cNvPr id="5" name="Shape 3"/>
          <p:cNvSpPr/>
          <p:nvPr/>
        </p:nvSpPr>
        <p:spPr>
          <a:xfrm>
            <a:off x="640080" y="3429000"/>
            <a:ext cx="6675120" cy="2331720"/>
          </a:xfrm>
          <a:prstGeom prst="roundRect">
            <a:avLst>
              <a:gd name="adj" fmla="val 3137"/>
            </a:avLst>
          </a:prstGeom>
          <a:solidFill>
            <a:srgbClr val="0F1F4D"/>
          </a:solidFill>
          <a:ln/>
        </p:spPr>
      </p:sp>
      <p:sp>
        <p:nvSpPr>
          <p:cNvPr id="6" name="Text 4"/>
          <p:cNvSpPr/>
          <p:nvPr/>
        </p:nvSpPr>
        <p:spPr>
          <a:xfrm>
            <a:off x="960120" y="3657600"/>
            <a:ext cx="6035040" cy="1600200"/>
          </a:xfrm>
          <a:prstGeom prst="rect">
            <a:avLst/>
          </a:prstGeom>
          <a:noFill/>
          <a:ln/>
        </p:spPr>
        <p:txBody>
          <a:bodyPr wrap="square" lIns="0" tIns="0" rIns="0" bIns="0" rtlCol="0" anchor="ctr"/>
          <a:lstStyle/>
          <a:p>
            <a:pPr indent="0" marL="0">
              <a:lnSpc>
                <a:spcPct val="130000"/>
              </a:lnSpc>
              <a:buNone/>
            </a:pPr>
            <a:r>
              <a:rPr lang="en-US" sz="1600" i="1" dirty="0">
                <a:solidFill>
                  <a:srgbClr val="FFFFFF"/>
                </a:solidFill>
                <a:latin typeface="Cambria" pitchFamily="34" charset="0"/>
                <a:ea typeface="Cambria" pitchFamily="34" charset="-122"/>
                <a:cs typeface="Cambria" pitchFamily="34" charset="-120"/>
              </a:rPr>
              <a:t>“The industry needs an event that speaks the language of digitalization, not just product displays. DIGITAL METAL &amp; TIB is our answer to that need.”</a:t>
            </a:r>
            <a:endParaRPr lang="en-US" sz="1600" dirty="0"/>
          </a:p>
        </p:txBody>
      </p:sp>
      <p:sp>
        <p:nvSpPr>
          <p:cNvPr id="7" name="Text 5"/>
          <p:cNvSpPr/>
          <p:nvPr/>
        </p:nvSpPr>
        <p:spPr>
          <a:xfrm>
            <a:off x="960120" y="5257800"/>
            <a:ext cx="6035040" cy="365760"/>
          </a:xfrm>
          <a:prstGeom prst="rect">
            <a:avLst/>
          </a:prstGeom>
          <a:noFill/>
          <a:ln/>
        </p:spPr>
        <p:txBody>
          <a:bodyPr wrap="square" rtlCol="0" anchor="ctr"/>
          <a:lstStyle/>
          <a:p>
            <a:pPr indent="0" marL="0">
              <a:buNone/>
            </a:pPr>
            <a:r>
              <a:rPr lang="en-US" sz="1150" b="1" spc="50" kern="0" dirty="0">
                <a:solidFill>
                  <a:srgbClr val="FF8FA0"/>
                </a:solidFill>
                <a:latin typeface="Calibri" pitchFamily="34" charset="0"/>
                <a:ea typeface="Calibri" pitchFamily="34" charset="-122"/>
                <a:cs typeface="Calibri" pitchFamily="34" charset="-120"/>
              </a:rPr>
              <a:t>OANA NETBAI, Commercial Director ROMEXPO</a:t>
            </a:r>
            <a:endParaRPr lang="en-US" sz="1150" dirty="0"/>
          </a:p>
        </p:txBody>
      </p:sp>
      <p:sp>
        <p:nvSpPr>
          <p:cNvPr id="8" name="Shape 6"/>
          <p:cNvSpPr/>
          <p:nvPr/>
        </p:nvSpPr>
        <p:spPr>
          <a:xfrm>
            <a:off x="7635240" y="1691640"/>
            <a:ext cx="566928" cy="566928"/>
          </a:xfrm>
          <a:prstGeom prst="ellipse">
            <a:avLst/>
          </a:prstGeom>
          <a:solidFill>
            <a:srgbClr val="C8102E"/>
          </a:solidFill>
          <a:ln/>
        </p:spPr>
      </p:sp>
      <p:pic>
        <p:nvPicPr>
          <p:cNvPr id="9" name="Image 0" descr="preencoded.png">    </p:cNvPr>
          <p:cNvPicPr>
            <a:picLocks noChangeAspect="1"/>
          </p:cNvPicPr>
          <p:nvPr/>
        </p:nvPicPr>
        <p:blipFill>
          <a:blip r:embed="rId1"/>
          <a:stretch>
            <a:fillRect/>
          </a:stretch>
        </p:blipFill>
        <p:spPr>
          <a:xfrm>
            <a:off x="7772400" y="1828800"/>
            <a:ext cx="292608" cy="292608"/>
          </a:xfrm>
          <a:prstGeom prst="rect">
            <a:avLst/>
          </a:prstGeom>
        </p:spPr>
      </p:pic>
      <p:sp>
        <p:nvSpPr>
          <p:cNvPr id="10" name="Text 7"/>
          <p:cNvSpPr/>
          <p:nvPr/>
        </p:nvSpPr>
        <p:spPr>
          <a:xfrm>
            <a:off x="8549640" y="1673352"/>
            <a:ext cx="3017520" cy="32004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International alignment</a:t>
            </a:r>
            <a:endParaRPr lang="en-US" sz="1450" dirty="0"/>
          </a:p>
        </p:txBody>
      </p:sp>
      <p:sp>
        <p:nvSpPr>
          <p:cNvPr id="11" name="Text 8"/>
          <p:cNvSpPr/>
          <p:nvPr/>
        </p:nvSpPr>
        <p:spPr>
          <a:xfrm>
            <a:off x="8549640" y="2002536"/>
            <a:ext cx="3017520" cy="640080"/>
          </a:xfrm>
          <a:prstGeom prst="rect">
            <a:avLst/>
          </a:prstGeom>
          <a:noFill/>
          <a:ln/>
        </p:spPr>
        <p:txBody>
          <a:bodyPr wrap="square" lIns="0" tIns="0" rIns="0" bIns="0" rtlCol="0" anchor="ctr"/>
          <a:lstStyle/>
          <a:p>
            <a:pPr indent="0" marL="0">
              <a:lnSpc>
                <a:spcPct val="115000"/>
              </a:lnSpc>
              <a:buNone/>
            </a:pPr>
            <a:r>
              <a:rPr lang="en-US" sz="1150" dirty="0">
                <a:solidFill>
                  <a:srgbClr val="8394A8"/>
                </a:solidFill>
                <a:latin typeface="Calibri" pitchFamily="34" charset="0"/>
                <a:ea typeface="Calibri" pitchFamily="34" charset="-122"/>
                <a:cs typeface="Calibri" pitchFamily="34" charset="-120"/>
              </a:rPr>
              <a:t>In line with major European trade fairs in the field</a:t>
            </a:r>
            <a:endParaRPr lang="en-US" sz="1150" dirty="0"/>
          </a:p>
        </p:txBody>
      </p:sp>
      <p:sp>
        <p:nvSpPr>
          <p:cNvPr id="12" name="Shape 9"/>
          <p:cNvSpPr/>
          <p:nvPr/>
        </p:nvSpPr>
        <p:spPr>
          <a:xfrm>
            <a:off x="7635240" y="3017520"/>
            <a:ext cx="566928" cy="566928"/>
          </a:xfrm>
          <a:prstGeom prst="ellipse">
            <a:avLst/>
          </a:prstGeom>
          <a:solidFill>
            <a:srgbClr val="1B3FA0"/>
          </a:solidFill>
          <a:ln/>
        </p:spPr>
      </p:sp>
      <p:pic>
        <p:nvPicPr>
          <p:cNvPr id="13" name="Image 1" descr="preencoded.png">    </p:cNvPr>
          <p:cNvPicPr>
            <a:picLocks noChangeAspect="1"/>
          </p:cNvPicPr>
          <p:nvPr/>
        </p:nvPicPr>
        <p:blipFill>
          <a:blip r:embed="rId2"/>
          <a:stretch>
            <a:fillRect/>
          </a:stretch>
        </p:blipFill>
        <p:spPr>
          <a:xfrm>
            <a:off x="7772400" y="3154680"/>
            <a:ext cx="292608" cy="292608"/>
          </a:xfrm>
          <a:prstGeom prst="rect">
            <a:avLst/>
          </a:prstGeom>
        </p:spPr>
      </p:pic>
      <p:sp>
        <p:nvSpPr>
          <p:cNvPr id="14" name="Text 10"/>
          <p:cNvSpPr/>
          <p:nvPr/>
        </p:nvSpPr>
        <p:spPr>
          <a:xfrm>
            <a:off x="8549640" y="2999232"/>
            <a:ext cx="3017520" cy="32004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Unified ecosystem</a:t>
            </a:r>
            <a:endParaRPr lang="en-US" sz="1450" dirty="0"/>
          </a:p>
        </p:txBody>
      </p:sp>
      <p:sp>
        <p:nvSpPr>
          <p:cNvPr id="15" name="Text 11"/>
          <p:cNvSpPr/>
          <p:nvPr/>
        </p:nvSpPr>
        <p:spPr>
          <a:xfrm>
            <a:off x="8549640" y="3328416"/>
            <a:ext cx="3017520" cy="640080"/>
          </a:xfrm>
          <a:prstGeom prst="rect">
            <a:avLst/>
          </a:prstGeom>
          <a:noFill/>
          <a:ln/>
        </p:spPr>
        <p:txBody>
          <a:bodyPr wrap="square" lIns="0" tIns="0" rIns="0" bIns="0" rtlCol="0" anchor="ctr"/>
          <a:lstStyle/>
          <a:p>
            <a:pPr indent="0" marL="0">
              <a:lnSpc>
                <a:spcPct val="115000"/>
              </a:lnSpc>
              <a:buNone/>
            </a:pPr>
            <a:r>
              <a:rPr lang="en-US" sz="1150" dirty="0">
                <a:solidFill>
                  <a:srgbClr val="8394A8"/>
                </a:solidFill>
                <a:latin typeface="Calibri" pitchFamily="34" charset="0"/>
                <a:ea typeface="Calibri" pitchFamily="34" charset="-122"/>
                <a:cs typeface="Calibri" pitchFamily="34" charset="-120"/>
              </a:rPr>
              <a:t>The Metal community and the TIB community, under one brand</a:t>
            </a:r>
            <a:endParaRPr lang="en-US" sz="1150" dirty="0"/>
          </a:p>
        </p:txBody>
      </p:sp>
      <p:sp>
        <p:nvSpPr>
          <p:cNvPr id="16" name="Shape 12"/>
          <p:cNvSpPr/>
          <p:nvPr/>
        </p:nvSpPr>
        <p:spPr>
          <a:xfrm>
            <a:off x="7635240" y="4343400"/>
            <a:ext cx="566928" cy="566928"/>
          </a:xfrm>
          <a:prstGeom prst="ellipse">
            <a:avLst/>
          </a:prstGeom>
          <a:solidFill>
            <a:srgbClr val="A37700"/>
          </a:solidFill>
          <a:ln/>
        </p:spPr>
      </p:sp>
      <p:pic>
        <p:nvPicPr>
          <p:cNvPr id="17" name="Image 2" descr="preencoded.png">    </p:cNvPr>
          <p:cNvPicPr>
            <a:picLocks noChangeAspect="1"/>
          </p:cNvPicPr>
          <p:nvPr/>
        </p:nvPicPr>
        <p:blipFill>
          <a:blip r:embed="rId3"/>
          <a:stretch>
            <a:fillRect/>
          </a:stretch>
        </p:blipFill>
        <p:spPr>
          <a:xfrm>
            <a:off x="7772400" y="4480560"/>
            <a:ext cx="292608" cy="292608"/>
          </a:xfrm>
          <a:prstGeom prst="rect">
            <a:avLst/>
          </a:prstGeom>
        </p:spPr>
      </p:pic>
      <p:sp>
        <p:nvSpPr>
          <p:cNvPr id="18" name="Text 13"/>
          <p:cNvSpPr/>
          <p:nvPr/>
        </p:nvSpPr>
        <p:spPr>
          <a:xfrm>
            <a:off x="8549640" y="4325112"/>
            <a:ext cx="3017520" cy="32004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Focus on Industry 4.0</a:t>
            </a:r>
            <a:endParaRPr lang="en-US" sz="1450" dirty="0"/>
          </a:p>
        </p:txBody>
      </p:sp>
      <p:sp>
        <p:nvSpPr>
          <p:cNvPr id="19" name="Text 14"/>
          <p:cNvSpPr/>
          <p:nvPr/>
        </p:nvSpPr>
        <p:spPr>
          <a:xfrm>
            <a:off x="8549640" y="4654296"/>
            <a:ext cx="3017520" cy="640080"/>
          </a:xfrm>
          <a:prstGeom prst="rect">
            <a:avLst/>
          </a:prstGeom>
          <a:noFill/>
          <a:ln/>
        </p:spPr>
        <p:txBody>
          <a:bodyPr wrap="square" lIns="0" tIns="0" rIns="0" bIns="0" rtlCol="0" anchor="ctr"/>
          <a:lstStyle/>
          <a:p>
            <a:pPr indent="0" marL="0">
              <a:lnSpc>
                <a:spcPct val="115000"/>
              </a:lnSpc>
              <a:buNone/>
            </a:pPr>
            <a:r>
              <a:rPr lang="en-US" sz="1150" dirty="0">
                <a:solidFill>
                  <a:srgbClr val="8394A8"/>
                </a:solidFill>
                <a:latin typeface="Calibri" pitchFamily="34" charset="0"/>
                <a:ea typeface="Calibri" pitchFamily="34" charset="-122"/>
                <a:cs typeface="Calibri" pitchFamily="34" charset="-120"/>
              </a:rPr>
              <a:t>Automation, robotics, predictive maintenance, software</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C8102E"/>
                </a:solidFill>
                <a:latin typeface="Calibri" pitchFamily="34" charset="0"/>
                <a:ea typeface="Calibri" pitchFamily="34" charset="-122"/>
                <a:cs typeface="Calibri" pitchFamily="34" charset="-120"/>
              </a:rPr>
              <a:t>THE NEW CONCEPT</a:t>
            </a:r>
            <a:endParaRPr lang="en-US" sz="1300" dirty="0"/>
          </a:p>
        </p:txBody>
      </p:sp>
      <p:sp>
        <p:nvSpPr>
          <p:cNvPr id="3" name="Text 1"/>
          <p:cNvSpPr/>
          <p:nvPr/>
        </p:nvSpPr>
        <p:spPr>
          <a:xfrm>
            <a:off x="640080" y="777240"/>
            <a:ext cx="10881360" cy="822960"/>
          </a:xfrm>
          <a:prstGeom prst="rect">
            <a:avLst/>
          </a:prstGeom>
          <a:noFill/>
          <a:ln/>
        </p:spPr>
        <p:txBody>
          <a:bodyPr wrap="square" rtlCol="0" anchor="ctr"/>
          <a:lstStyle/>
          <a:p>
            <a:pPr indent="0" marL="0">
              <a:buNone/>
            </a:pPr>
            <a:r>
              <a:rPr lang="en-US" sz="2800" b="1" dirty="0">
                <a:solidFill>
                  <a:srgbClr val="0F1F4D"/>
                </a:solidFill>
                <a:latin typeface="Cambria" pitchFamily="34" charset="0"/>
                <a:ea typeface="Cambria" pitchFamily="34" charset="-122"/>
                <a:cs typeface="Cambria" pitchFamily="34" charset="-120"/>
              </a:rPr>
              <a:t>The reference platform for digital transformation</a:t>
            </a:r>
            <a:endParaRPr lang="en-US" sz="2800" dirty="0"/>
          </a:p>
        </p:txBody>
      </p:sp>
      <p:sp>
        <p:nvSpPr>
          <p:cNvPr id="4" name="Shape 2"/>
          <p:cNvSpPr/>
          <p:nvPr/>
        </p:nvSpPr>
        <p:spPr>
          <a:xfrm>
            <a:off x="640080" y="192024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5" name="Shape 3"/>
          <p:cNvSpPr/>
          <p:nvPr/>
        </p:nvSpPr>
        <p:spPr>
          <a:xfrm>
            <a:off x="896112" y="2176272"/>
            <a:ext cx="502920" cy="502920"/>
          </a:xfrm>
          <a:prstGeom prst="ellipse">
            <a:avLst/>
          </a:prstGeom>
          <a:solidFill>
            <a:srgbClr val="C8102E"/>
          </a:solidFill>
          <a:ln/>
        </p:spPr>
      </p:sp>
      <p:pic>
        <p:nvPicPr>
          <p:cNvPr id="6" name="Image 0" descr="preencoded.png">    </p:cNvPr>
          <p:cNvPicPr>
            <a:picLocks noChangeAspect="1"/>
          </p:cNvPicPr>
          <p:nvPr/>
        </p:nvPicPr>
        <p:blipFill>
          <a:blip r:embed="rId1"/>
          <a:stretch>
            <a:fillRect/>
          </a:stretch>
        </p:blipFill>
        <p:spPr>
          <a:xfrm>
            <a:off x="1024128" y="2304288"/>
            <a:ext cx="256032" cy="256032"/>
          </a:xfrm>
          <a:prstGeom prst="rect">
            <a:avLst/>
          </a:prstGeom>
        </p:spPr>
      </p:pic>
      <p:sp>
        <p:nvSpPr>
          <p:cNvPr id="7" name="Text 4"/>
          <p:cNvSpPr/>
          <p:nvPr/>
        </p:nvSpPr>
        <p:spPr>
          <a:xfrm>
            <a:off x="896112" y="283464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Industrial automation</a:t>
            </a:r>
            <a:endParaRPr lang="en-US" sz="1550" dirty="0"/>
          </a:p>
        </p:txBody>
      </p:sp>
      <p:sp>
        <p:nvSpPr>
          <p:cNvPr id="8" name="Shape 5"/>
          <p:cNvSpPr/>
          <p:nvPr/>
        </p:nvSpPr>
        <p:spPr>
          <a:xfrm>
            <a:off x="4389120" y="192024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9" name="Shape 6"/>
          <p:cNvSpPr/>
          <p:nvPr/>
        </p:nvSpPr>
        <p:spPr>
          <a:xfrm>
            <a:off x="4645152" y="2176272"/>
            <a:ext cx="502920" cy="502920"/>
          </a:xfrm>
          <a:prstGeom prst="ellipse">
            <a:avLst/>
          </a:prstGeom>
          <a:solidFill>
            <a:srgbClr val="1B3FA0"/>
          </a:solidFill>
          <a:ln/>
        </p:spPr>
      </p:sp>
      <p:pic>
        <p:nvPicPr>
          <p:cNvPr id="10" name="Image 1" descr="preencoded.png">    </p:cNvPr>
          <p:cNvPicPr>
            <a:picLocks noChangeAspect="1"/>
          </p:cNvPicPr>
          <p:nvPr/>
        </p:nvPicPr>
        <p:blipFill>
          <a:blip r:embed="rId2"/>
          <a:stretch>
            <a:fillRect/>
          </a:stretch>
        </p:blipFill>
        <p:spPr>
          <a:xfrm>
            <a:off x="4773168" y="2304288"/>
            <a:ext cx="256032" cy="256032"/>
          </a:xfrm>
          <a:prstGeom prst="rect">
            <a:avLst/>
          </a:prstGeom>
        </p:spPr>
      </p:pic>
      <p:sp>
        <p:nvSpPr>
          <p:cNvPr id="11" name="Text 7"/>
          <p:cNvSpPr/>
          <p:nvPr/>
        </p:nvSpPr>
        <p:spPr>
          <a:xfrm>
            <a:off x="4645152" y="283464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Applied robotics</a:t>
            </a:r>
            <a:endParaRPr lang="en-US" sz="1550" dirty="0"/>
          </a:p>
        </p:txBody>
      </p:sp>
      <p:sp>
        <p:nvSpPr>
          <p:cNvPr id="12" name="Shape 8"/>
          <p:cNvSpPr/>
          <p:nvPr/>
        </p:nvSpPr>
        <p:spPr>
          <a:xfrm>
            <a:off x="8138160" y="192024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13" name="Shape 9"/>
          <p:cNvSpPr/>
          <p:nvPr/>
        </p:nvSpPr>
        <p:spPr>
          <a:xfrm>
            <a:off x="8394192" y="2176272"/>
            <a:ext cx="502920" cy="502920"/>
          </a:xfrm>
          <a:prstGeom prst="ellipse">
            <a:avLst/>
          </a:prstGeom>
          <a:solidFill>
            <a:srgbClr val="A37700"/>
          </a:solidFill>
          <a:ln/>
        </p:spPr>
      </p:sp>
      <p:pic>
        <p:nvPicPr>
          <p:cNvPr id="14" name="Image 2" descr="preencoded.png">    </p:cNvPr>
          <p:cNvPicPr>
            <a:picLocks noChangeAspect="1"/>
          </p:cNvPicPr>
          <p:nvPr/>
        </p:nvPicPr>
        <p:blipFill>
          <a:blip r:embed="rId3"/>
          <a:stretch>
            <a:fillRect/>
          </a:stretch>
        </p:blipFill>
        <p:spPr>
          <a:xfrm>
            <a:off x="8522208" y="2304288"/>
            <a:ext cx="256032" cy="256032"/>
          </a:xfrm>
          <a:prstGeom prst="rect">
            <a:avLst/>
          </a:prstGeom>
        </p:spPr>
      </p:pic>
      <p:sp>
        <p:nvSpPr>
          <p:cNvPr id="15" name="Text 10"/>
          <p:cNvSpPr/>
          <p:nvPr/>
        </p:nvSpPr>
        <p:spPr>
          <a:xfrm>
            <a:off x="8394192" y="283464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Predictive maintenance</a:t>
            </a:r>
            <a:endParaRPr lang="en-US" sz="1550" dirty="0"/>
          </a:p>
        </p:txBody>
      </p:sp>
      <p:sp>
        <p:nvSpPr>
          <p:cNvPr id="16" name="Shape 11"/>
          <p:cNvSpPr/>
          <p:nvPr/>
        </p:nvSpPr>
        <p:spPr>
          <a:xfrm>
            <a:off x="640080" y="393192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17" name="Shape 12"/>
          <p:cNvSpPr/>
          <p:nvPr/>
        </p:nvSpPr>
        <p:spPr>
          <a:xfrm>
            <a:off x="896112" y="4187952"/>
            <a:ext cx="502920" cy="502920"/>
          </a:xfrm>
          <a:prstGeom prst="ellipse">
            <a:avLst/>
          </a:prstGeom>
          <a:solidFill>
            <a:srgbClr val="C8102E"/>
          </a:solidFill>
          <a:ln/>
        </p:spPr>
      </p:sp>
      <p:pic>
        <p:nvPicPr>
          <p:cNvPr id="18" name="Image 3" descr="preencoded.png">    </p:cNvPr>
          <p:cNvPicPr>
            <a:picLocks noChangeAspect="1"/>
          </p:cNvPicPr>
          <p:nvPr/>
        </p:nvPicPr>
        <p:blipFill>
          <a:blip r:embed="rId4"/>
          <a:stretch>
            <a:fillRect/>
          </a:stretch>
        </p:blipFill>
        <p:spPr>
          <a:xfrm>
            <a:off x="1024128" y="4315968"/>
            <a:ext cx="256032" cy="256032"/>
          </a:xfrm>
          <a:prstGeom prst="rect">
            <a:avLst/>
          </a:prstGeom>
        </p:spPr>
      </p:pic>
      <p:sp>
        <p:nvSpPr>
          <p:cNvPr id="19" name="Text 13"/>
          <p:cNvSpPr/>
          <p:nvPr/>
        </p:nvSpPr>
        <p:spPr>
          <a:xfrm>
            <a:off x="896112" y="484632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Industry 4.0</a:t>
            </a:r>
            <a:endParaRPr lang="en-US" sz="1550" dirty="0"/>
          </a:p>
        </p:txBody>
      </p:sp>
      <p:sp>
        <p:nvSpPr>
          <p:cNvPr id="20" name="Shape 14"/>
          <p:cNvSpPr/>
          <p:nvPr/>
        </p:nvSpPr>
        <p:spPr>
          <a:xfrm>
            <a:off x="4389120" y="393192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21" name="Shape 15"/>
          <p:cNvSpPr/>
          <p:nvPr/>
        </p:nvSpPr>
        <p:spPr>
          <a:xfrm>
            <a:off x="4645152" y="4187952"/>
            <a:ext cx="502920" cy="502920"/>
          </a:xfrm>
          <a:prstGeom prst="ellipse">
            <a:avLst/>
          </a:prstGeom>
          <a:solidFill>
            <a:srgbClr val="1B3FA0"/>
          </a:solidFill>
          <a:ln/>
        </p:spPr>
      </p:sp>
      <p:pic>
        <p:nvPicPr>
          <p:cNvPr id="22" name="Image 4" descr="preencoded.png">    </p:cNvPr>
          <p:cNvPicPr>
            <a:picLocks noChangeAspect="1"/>
          </p:cNvPicPr>
          <p:nvPr/>
        </p:nvPicPr>
        <p:blipFill>
          <a:blip r:embed="rId5"/>
          <a:stretch>
            <a:fillRect/>
          </a:stretch>
        </p:blipFill>
        <p:spPr>
          <a:xfrm>
            <a:off x="4773168" y="4315968"/>
            <a:ext cx="256032" cy="256032"/>
          </a:xfrm>
          <a:prstGeom prst="rect">
            <a:avLst/>
          </a:prstGeom>
        </p:spPr>
      </p:pic>
      <p:sp>
        <p:nvSpPr>
          <p:cNvPr id="23" name="Text 16"/>
          <p:cNvSpPr/>
          <p:nvPr/>
        </p:nvSpPr>
        <p:spPr>
          <a:xfrm>
            <a:off x="4645152" y="484632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Systems integration</a:t>
            </a:r>
            <a:endParaRPr lang="en-US" sz="1550" dirty="0"/>
          </a:p>
        </p:txBody>
      </p:sp>
      <p:sp>
        <p:nvSpPr>
          <p:cNvPr id="24" name="Shape 17"/>
          <p:cNvSpPr/>
          <p:nvPr/>
        </p:nvSpPr>
        <p:spPr>
          <a:xfrm>
            <a:off x="8138160" y="393192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25" name="Shape 18"/>
          <p:cNvSpPr/>
          <p:nvPr/>
        </p:nvSpPr>
        <p:spPr>
          <a:xfrm>
            <a:off x="8394192" y="4187952"/>
            <a:ext cx="502920" cy="502920"/>
          </a:xfrm>
          <a:prstGeom prst="ellipse">
            <a:avLst/>
          </a:prstGeom>
          <a:solidFill>
            <a:srgbClr val="A37700"/>
          </a:solidFill>
          <a:ln/>
        </p:spPr>
      </p:sp>
      <p:pic>
        <p:nvPicPr>
          <p:cNvPr id="26" name="Image 5" descr="preencoded.png">    </p:cNvPr>
          <p:cNvPicPr>
            <a:picLocks noChangeAspect="1"/>
          </p:cNvPicPr>
          <p:nvPr/>
        </p:nvPicPr>
        <p:blipFill>
          <a:blip r:embed="rId6"/>
          <a:stretch>
            <a:fillRect/>
          </a:stretch>
        </p:blipFill>
        <p:spPr>
          <a:xfrm>
            <a:off x="8522208" y="4315968"/>
            <a:ext cx="256032" cy="256032"/>
          </a:xfrm>
          <a:prstGeom prst="rect">
            <a:avLst/>
          </a:prstGeom>
        </p:spPr>
      </p:pic>
      <p:sp>
        <p:nvSpPr>
          <p:cNvPr id="27" name="Text 19"/>
          <p:cNvSpPr/>
          <p:nvPr/>
        </p:nvSpPr>
        <p:spPr>
          <a:xfrm>
            <a:off x="8394192" y="484632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Production software</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ONE UMBRELLA BRAND</a:t>
            </a:r>
            <a:endParaRPr lang="en-US" sz="1300" dirty="0"/>
          </a:p>
        </p:txBody>
      </p:sp>
      <p:sp>
        <p:nvSpPr>
          <p:cNvPr id="3" name="Text 1"/>
          <p:cNvSpPr/>
          <p:nvPr/>
        </p:nvSpPr>
        <p:spPr>
          <a:xfrm>
            <a:off x="640080" y="777240"/>
            <a:ext cx="10881360" cy="82296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The convergence of the Metal and TIB communities</a:t>
            </a:r>
            <a:endParaRPr lang="en-US" sz="2700" dirty="0"/>
          </a:p>
        </p:txBody>
      </p:sp>
      <p:sp>
        <p:nvSpPr>
          <p:cNvPr id="4" name="Shape 2"/>
          <p:cNvSpPr/>
          <p:nvPr/>
        </p:nvSpPr>
        <p:spPr>
          <a:xfrm>
            <a:off x="1280160" y="2103120"/>
            <a:ext cx="4023360" cy="4023360"/>
          </a:xfrm>
          <a:prstGeom prst="ellipse">
            <a:avLst/>
          </a:prstGeom>
          <a:solidFill>
            <a:srgbClr val="1B3FA0">
              <a:alpha val="85000"/>
            </a:srgbClr>
          </a:solidFill>
          <a:ln/>
        </p:spPr>
      </p:sp>
      <p:sp>
        <p:nvSpPr>
          <p:cNvPr id="5" name="Shape 3"/>
          <p:cNvSpPr/>
          <p:nvPr/>
        </p:nvSpPr>
        <p:spPr>
          <a:xfrm>
            <a:off x="4023360" y="2103120"/>
            <a:ext cx="4023360" cy="4023360"/>
          </a:xfrm>
          <a:prstGeom prst="ellipse">
            <a:avLst/>
          </a:prstGeom>
          <a:solidFill>
            <a:srgbClr val="C8102E">
              <a:alpha val="85000"/>
            </a:srgbClr>
          </a:solidFill>
          <a:ln/>
        </p:spPr>
      </p:sp>
      <p:sp>
        <p:nvSpPr>
          <p:cNvPr id="6" name="Text 4"/>
          <p:cNvSpPr/>
          <p:nvPr/>
        </p:nvSpPr>
        <p:spPr>
          <a:xfrm>
            <a:off x="1280160" y="2743200"/>
            <a:ext cx="2377440" cy="45720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METAL</a:t>
            </a:r>
            <a:endParaRPr lang="en-US" sz="2200" dirty="0"/>
          </a:p>
        </p:txBody>
      </p:sp>
      <p:sp>
        <p:nvSpPr>
          <p:cNvPr id="7" name="Text 5"/>
          <p:cNvSpPr/>
          <p:nvPr/>
        </p:nvSpPr>
        <p:spPr>
          <a:xfrm>
            <a:off x="1051560" y="3246120"/>
            <a:ext cx="2651760" cy="822960"/>
          </a:xfrm>
          <a:prstGeom prst="rect">
            <a:avLst/>
          </a:prstGeom>
          <a:noFill/>
          <a:ln/>
        </p:spPr>
        <p:txBody>
          <a:bodyPr wrap="square" rtlCol="0" anchor="ctr"/>
          <a:lstStyle/>
          <a:p>
            <a:pPr algn="ctr" indent="0" marL="0">
              <a:lnSpc>
                <a:spcPct val="120000"/>
              </a:lnSpc>
              <a:buNone/>
            </a:pPr>
            <a:r>
              <a:rPr lang="en-US" sz="1150" dirty="0">
                <a:solidFill>
                  <a:srgbClr val="FFFFFF"/>
                </a:solidFill>
                <a:latin typeface="Calibri" pitchFamily="34" charset="0"/>
                <a:ea typeface="Calibri" pitchFamily="34" charset="-122"/>
                <a:cs typeface="Calibri" pitchFamily="34" charset="-120"/>
              </a:rPr>
              <a:t>Manufacturers, processors,</a:t>
            </a:r>
            <a:endParaRPr lang="en-US" sz="1150" dirty="0"/>
          </a:p>
          <a:p>
            <a:pPr algn="ctr" indent="0" marL="0">
              <a:lnSpc>
                <a:spcPct val="120000"/>
              </a:lnSpc>
              <a:buNone/>
            </a:pPr>
            <a:r>
              <a:rPr lang="en-US" sz="1150" dirty="0">
                <a:solidFill>
                  <a:srgbClr val="FFFFFF"/>
                </a:solidFill>
                <a:latin typeface="Calibri" pitchFamily="34" charset="0"/>
                <a:ea typeface="Calibri" pitchFamily="34" charset="-122"/>
                <a:cs typeface="Calibri" pitchFamily="34" charset="-120"/>
              </a:rPr>
              <a:t>equipment suppliers</a:t>
            </a:r>
            <a:endParaRPr lang="en-US" sz="1150" dirty="0"/>
          </a:p>
        </p:txBody>
      </p:sp>
      <p:sp>
        <p:nvSpPr>
          <p:cNvPr id="8" name="Text 6"/>
          <p:cNvSpPr/>
          <p:nvPr/>
        </p:nvSpPr>
        <p:spPr>
          <a:xfrm>
            <a:off x="5120640" y="2743200"/>
            <a:ext cx="2377440" cy="45720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TIB</a:t>
            </a:r>
            <a:endParaRPr lang="en-US" sz="2200" dirty="0"/>
          </a:p>
        </p:txBody>
      </p:sp>
      <p:sp>
        <p:nvSpPr>
          <p:cNvPr id="9" name="Text 7"/>
          <p:cNvSpPr/>
          <p:nvPr/>
        </p:nvSpPr>
        <p:spPr>
          <a:xfrm>
            <a:off x="4892040" y="3246120"/>
            <a:ext cx="2651760" cy="822960"/>
          </a:xfrm>
          <a:prstGeom prst="rect">
            <a:avLst/>
          </a:prstGeom>
          <a:noFill/>
          <a:ln/>
        </p:spPr>
        <p:txBody>
          <a:bodyPr wrap="square" rtlCol="0" anchor="ctr"/>
          <a:lstStyle/>
          <a:p>
            <a:pPr algn="ctr" indent="0" marL="0">
              <a:lnSpc>
                <a:spcPct val="120000"/>
              </a:lnSpc>
              <a:buNone/>
            </a:pPr>
            <a:r>
              <a:rPr lang="en-US" sz="1150" dirty="0">
                <a:solidFill>
                  <a:srgbClr val="FFFFFF"/>
                </a:solidFill>
                <a:latin typeface="Calibri" pitchFamily="34" charset="0"/>
                <a:ea typeface="Calibri" pitchFamily="34" charset="-122"/>
                <a:cs typeface="Calibri" pitchFamily="34" charset="-120"/>
              </a:rPr>
              <a:t>Systems integrators,</a:t>
            </a:r>
            <a:endParaRPr lang="en-US" sz="1150" dirty="0"/>
          </a:p>
          <a:p>
            <a:pPr algn="ctr" indent="0" marL="0">
              <a:lnSpc>
                <a:spcPct val="120000"/>
              </a:lnSpc>
              <a:buNone/>
            </a:pPr>
            <a:r>
              <a:rPr lang="en-US" sz="1150" dirty="0">
                <a:solidFill>
                  <a:srgbClr val="FFFFFF"/>
                </a:solidFill>
                <a:latin typeface="Calibri" pitchFamily="34" charset="0"/>
                <a:ea typeface="Calibri" pitchFamily="34" charset="-122"/>
                <a:cs typeface="Calibri" pitchFamily="34" charset="-120"/>
              </a:rPr>
              <a:t>technology solutions</a:t>
            </a:r>
            <a:endParaRPr lang="en-US" sz="1150" dirty="0"/>
          </a:p>
        </p:txBody>
      </p:sp>
      <p:sp>
        <p:nvSpPr>
          <p:cNvPr id="10" name="Shape 8"/>
          <p:cNvSpPr/>
          <p:nvPr/>
        </p:nvSpPr>
        <p:spPr>
          <a:xfrm>
            <a:off x="3246120" y="3337560"/>
            <a:ext cx="1554480" cy="1554480"/>
          </a:xfrm>
          <a:prstGeom prst="ellipse">
            <a:avLst/>
          </a:prstGeom>
          <a:solidFill>
            <a:srgbClr val="0F1F4D"/>
          </a:solidFill>
          <a:ln/>
        </p:spPr>
      </p:sp>
      <p:sp>
        <p:nvSpPr>
          <p:cNvPr id="11" name="Text 9"/>
          <p:cNvSpPr/>
          <p:nvPr/>
        </p:nvSpPr>
        <p:spPr>
          <a:xfrm>
            <a:off x="3246120" y="3611880"/>
            <a:ext cx="1554480" cy="1005840"/>
          </a:xfrm>
          <a:prstGeom prst="rect">
            <a:avLst/>
          </a:prstGeom>
          <a:noFill/>
          <a:ln/>
        </p:spPr>
        <p:txBody>
          <a:bodyPr wrap="square" rtlCol="0" anchor="ctr"/>
          <a:lstStyle/>
          <a:p>
            <a:pPr algn="ctr" indent="0" marL="0">
              <a:lnSpc>
                <a:spcPct val="110000"/>
              </a:lnSpc>
              <a:buNone/>
            </a:pPr>
            <a:r>
              <a:rPr lang="en-US" sz="1500" b="1" dirty="0">
                <a:solidFill>
                  <a:srgbClr val="FFFFFF"/>
                </a:solidFill>
                <a:latin typeface="Calibri" pitchFamily="34" charset="0"/>
                <a:ea typeface="Calibri" pitchFamily="34" charset="-122"/>
                <a:cs typeface="Calibri" pitchFamily="34" charset="-120"/>
              </a:rPr>
              <a:t>DIGITAL</a:t>
            </a:r>
            <a:endParaRPr lang="en-US" sz="1500" dirty="0"/>
          </a:p>
          <a:p>
            <a:pPr algn="ctr" indent="0" marL="0">
              <a:lnSpc>
                <a:spcPct val="110000"/>
              </a:lnSpc>
              <a:buNone/>
            </a:pPr>
            <a:r>
              <a:rPr lang="en-US" sz="1500" b="1" dirty="0">
                <a:solidFill>
                  <a:srgbClr val="FFFFFF"/>
                </a:solidFill>
                <a:latin typeface="Calibri" pitchFamily="34" charset="0"/>
                <a:ea typeface="Calibri" pitchFamily="34" charset="-122"/>
                <a:cs typeface="Calibri" pitchFamily="34" charset="-120"/>
              </a:rPr>
              <a:t>METAL</a:t>
            </a:r>
            <a:endParaRPr lang="en-US" sz="1500" dirty="0"/>
          </a:p>
          <a:p>
            <a:pPr algn="ctr" indent="0" marL="0">
              <a:lnSpc>
                <a:spcPct val="110000"/>
              </a:lnSpc>
              <a:buNone/>
            </a:pPr>
            <a:r>
              <a:rPr lang="en-US" sz="1500" b="1" dirty="0">
                <a:solidFill>
                  <a:srgbClr val="FFFFFF"/>
                </a:solidFill>
                <a:latin typeface="Calibri" pitchFamily="34" charset="0"/>
                <a:ea typeface="Calibri" pitchFamily="34" charset="-122"/>
                <a:cs typeface="Calibri" pitchFamily="34" charset="-120"/>
              </a:rPr>
              <a:t>&amp; TIB</a:t>
            </a:r>
            <a:endParaRPr lang="en-US" sz="1500" dirty="0"/>
          </a:p>
        </p:txBody>
      </p:sp>
      <p:sp>
        <p:nvSpPr>
          <p:cNvPr id="12" name="Shape 10"/>
          <p:cNvSpPr/>
          <p:nvPr/>
        </p:nvSpPr>
        <p:spPr>
          <a:xfrm>
            <a:off x="8412480" y="2286000"/>
            <a:ext cx="365760" cy="365760"/>
          </a:xfrm>
          <a:prstGeom prst="ellipse">
            <a:avLst/>
          </a:prstGeom>
          <a:solidFill>
            <a:srgbClr val="A37700"/>
          </a:solidFill>
          <a:ln/>
        </p:spPr>
      </p:sp>
      <p:pic>
        <p:nvPicPr>
          <p:cNvPr id="13" name="Image 0" descr="preencoded.png">    </p:cNvPr>
          <p:cNvPicPr>
            <a:picLocks noChangeAspect="1"/>
          </p:cNvPicPr>
          <p:nvPr/>
        </p:nvPicPr>
        <p:blipFill>
          <a:blip r:embed="rId1"/>
          <a:stretch>
            <a:fillRect/>
          </a:stretch>
        </p:blipFill>
        <p:spPr>
          <a:xfrm>
            <a:off x="8503920" y="2377440"/>
            <a:ext cx="182880" cy="182880"/>
          </a:xfrm>
          <a:prstGeom prst="rect">
            <a:avLst/>
          </a:prstGeom>
        </p:spPr>
      </p:pic>
      <p:sp>
        <p:nvSpPr>
          <p:cNvPr id="14" name="Text 11"/>
          <p:cNvSpPr/>
          <p:nvPr/>
        </p:nvSpPr>
        <p:spPr>
          <a:xfrm>
            <a:off x="9052560" y="2231136"/>
            <a:ext cx="2651760" cy="777240"/>
          </a:xfrm>
          <a:prstGeom prst="rect">
            <a:avLst/>
          </a:prstGeom>
          <a:noFill/>
          <a:ln/>
        </p:spPr>
        <p:txBody>
          <a:bodyPr wrap="square" lIns="0" tIns="0" rIns="0" bIns="0" rtlCol="0" anchor="ctr"/>
          <a:lstStyle/>
          <a:p>
            <a:pPr indent="0" marL="0">
              <a:lnSpc>
                <a:spcPct val="120000"/>
              </a:lnSpc>
              <a:buNone/>
            </a:pPr>
            <a:r>
              <a:rPr lang="en-US" sz="1250" dirty="0">
                <a:solidFill>
                  <a:srgbClr val="3A4656"/>
                </a:solidFill>
                <a:latin typeface="Calibri" pitchFamily="34" charset="0"/>
                <a:ea typeface="Calibri" pitchFamily="34" charset="-122"/>
                <a:cs typeface="Calibri" pitchFamily="34" charset="-120"/>
              </a:rPr>
              <a:t>Integrated exhibition format, with shared thematic areas</a:t>
            </a:r>
            <a:endParaRPr lang="en-US" sz="1250" dirty="0"/>
          </a:p>
        </p:txBody>
      </p:sp>
      <p:sp>
        <p:nvSpPr>
          <p:cNvPr id="15" name="Shape 12"/>
          <p:cNvSpPr/>
          <p:nvPr/>
        </p:nvSpPr>
        <p:spPr>
          <a:xfrm>
            <a:off x="8412480" y="3291840"/>
            <a:ext cx="365760" cy="365760"/>
          </a:xfrm>
          <a:prstGeom prst="ellipse">
            <a:avLst/>
          </a:prstGeom>
          <a:solidFill>
            <a:srgbClr val="A37700"/>
          </a:solidFill>
          <a:ln/>
        </p:spPr>
      </p:sp>
      <p:pic>
        <p:nvPicPr>
          <p:cNvPr id="16" name="Image 1" descr="preencoded.png">    </p:cNvPr>
          <p:cNvPicPr>
            <a:picLocks noChangeAspect="1"/>
          </p:cNvPicPr>
          <p:nvPr/>
        </p:nvPicPr>
        <p:blipFill>
          <a:blip r:embed="rId2"/>
          <a:stretch>
            <a:fillRect/>
          </a:stretch>
        </p:blipFill>
        <p:spPr>
          <a:xfrm>
            <a:off x="8503920" y="3383280"/>
            <a:ext cx="182880" cy="182880"/>
          </a:xfrm>
          <a:prstGeom prst="rect">
            <a:avLst/>
          </a:prstGeom>
        </p:spPr>
      </p:pic>
      <p:sp>
        <p:nvSpPr>
          <p:cNvPr id="17" name="Text 13"/>
          <p:cNvSpPr/>
          <p:nvPr/>
        </p:nvSpPr>
        <p:spPr>
          <a:xfrm>
            <a:off x="9052560" y="3236976"/>
            <a:ext cx="2651760" cy="777240"/>
          </a:xfrm>
          <a:prstGeom prst="rect">
            <a:avLst/>
          </a:prstGeom>
          <a:noFill/>
          <a:ln/>
        </p:spPr>
        <p:txBody>
          <a:bodyPr wrap="square" lIns="0" tIns="0" rIns="0" bIns="0" rtlCol="0" anchor="ctr"/>
          <a:lstStyle/>
          <a:p>
            <a:pPr indent="0" marL="0">
              <a:lnSpc>
                <a:spcPct val="120000"/>
              </a:lnSpc>
              <a:buNone/>
            </a:pPr>
            <a:r>
              <a:rPr lang="en-US" sz="1250" dirty="0">
                <a:solidFill>
                  <a:srgbClr val="3A4656"/>
                </a:solidFill>
                <a:latin typeface="Calibri" pitchFamily="34" charset="0"/>
                <a:ea typeface="Calibri" pitchFamily="34" charset="-122"/>
                <a:cs typeface="Calibri" pitchFamily="34" charset="-120"/>
              </a:rPr>
              <a:t>Networking program dedicated to cross-industry partnerships</a:t>
            </a:r>
            <a:endParaRPr lang="en-US" sz="1250" dirty="0"/>
          </a:p>
        </p:txBody>
      </p:sp>
      <p:sp>
        <p:nvSpPr>
          <p:cNvPr id="18" name="Shape 14"/>
          <p:cNvSpPr/>
          <p:nvPr/>
        </p:nvSpPr>
        <p:spPr>
          <a:xfrm>
            <a:off x="8412480" y="4297680"/>
            <a:ext cx="365760" cy="365760"/>
          </a:xfrm>
          <a:prstGeom prst="ellipse">
            <a:avLst/>
          </a:prstGeom>
          <a:solidFill>
            <a:srgbClr val="A37700"/>
          </a:solidFill>
          <a:ln/>
        </p:spPr>
      </p:sp>
      <p:pic>
        <p:nvPicPr>
          <p:cNvPr id="19" name="Image 2" descr="preencoded.png">    </p:cNvPr>
          <p:cNvPicPr>
            <a:picLocks noChangeAspect="1"/>
          </p:cNvPicPr>
          <p:nvPr/>
        </p:nvPicPr>
        <p:blipFill>
          <a:blip r:embed="rId3"/>
          <a:stretch>
            <a:fillRect/>
          </a:stretch>
        </p:blipFill>
        <p:spPr>
          <a:xfrm>
            <a:off x="8503920" y="4389120"/>
            <a:ext cx="182880" cy="182880"/>
          </a:xfrm>
          <a:prstGeom prst="rect">
            <a:avLst/>
          </a:prstGeom>
        </p:spPr>
      </p:pic>
      <p:sp>
        <p:nvSpPr>
          <p:cNvPr id="20" name="Text 15"/>
          <p:cNvSpPr/>
          <p:nvPr/>
        </p:nvSpPr>
        <p:spPr>
          <a:xfrm>
            <a:off x="9052560" y="4242816"/>
            <a:ext cx="2651760" cy="777240"/>
          </a:xfrm>
          <a:prstGeom prst="rect">
            <a:avLst/>
          </a:prstGeom>
          <a:noFill/>
          <a:ln/>
        </p:spPr>
        <p:txBody>
          <a:bodyPr wrap="square" lIns="0" tIns="0" rIns="0" bIns="0" rtlCol="0" anchor="ctr"/>
          <a:lstStyle/>
          <a:p>
            <a:pPr indent="0" marL="0">
              <a:lnSpc>
                <a:spcPct val="120000"/>
              </a:lnSpc>
              <a:buNone/>
            </a:pPr>
            <a:r>
              <a:rPr lang="en-US" sz="1250" dirty="0">
                <a:solidFill>
                  <a:srgbClr val="3A4656"/>
                </a:solidFill>
                <a:latin typeface="Calibri" pitchFamily="34" charset="0"/>
                <a:ea typeface="Calibri" pitchFamily="34" charset="-122"/>
                <a:cs typeface="Calibri" pitchFamily="34" charset="-120"/>
              </a:rPr>
              <a:t>Know-how transfer between complementary ecosystems</a:t>
            </a:r>
            <a:endParaRPr lang="en-US" sz="1250" dirty="0"/>
          </a:p>
        </p:txBody>
      </p:sp>
      <p:sp>
        <p:nvSpPr>
          <p:cNvPr id="21" name="Shape 16"/>
          <p:cNvSpPr/>
          <p:nvPr/>
        </p:nvSpPr>
        <p:spPr>
          <a:xfrm>
            <a:off x="8412480" y="5303520"/>
            <a:ext cx="365760" cy="365760"/>
          </a:xfrm>
          <a:prstGeom prst="ellipse">
            <a:avLst/>
          </a:prstGeom>
          <a:solidFill>
            <a:srgbClr val="A37700"/>
          </a:solidFill>
          <a:ln/>
        </p:spPr>
      </p:sp>
      <p:pic>
        <p:nvPicPr>
          <p:cNvPr id="22" name="Image 3" descr="preencoded.png">    </p:cNvPr>
          <p:cNvPicPr>
            <a:picLocks noChangeAspect="1"/>
          </p:cNvPicPr>
          <p:nvPr/>
        </p:nvPicPr>
        <p:blipFill>
          <a:blip r:embed="rId4"/>
          <a:stretch>
            <a:fillRect/>
          </a:stretch>
        </p:blipFill>
        <p:spPr>
          <a:xfrm>
            <a:off x="8503920" y="5394960"/>
            <a:ext cx="182880" cy="182880"/>
          </a:xfrm>
          <a:prstGeom prst="rect">
            <a:avLst/>
          </a:prstGeom>
        </p:spPr>
      </p:pic>
      <p:sp>
        <p:nvSpPr>
          <p:cNvPr id="23" name="Text 17"/>
          <p:cNvSpPr/>
          <p:nvPr/>
        </p:nvSpPr>
        <p:spPr>
          <a:xfrm>
            <a:off x="9052560" y="5248656"/>
            <a:ext cx="2651760" cy="777240"/>
          </a:xfrm>
          <a:prstGeom prst="rect">
            <a:avLst/>
          </a:prstGeom>
          <a:noFill/>
          <a:ln/>
        </p:spPr>
        <p:txBody>
          <a:bodyPr wrap="square" lIns="0" tIns="0" rIns="0" bIns="0" rtlCol="0" anchor="ctr"/>
          <a:lstStyle/>
          <a:p>
            <a:pPr indent="0" marL="0">
              <a:lnSpc>
                <a:spcPct val="120000"/>
              </a:lnSpc>
              <a:buNone/>
            </a:pPr>
            <a:r>
              <a:rPr lang="en-US" sz="1250" dirty="0">
                <a:solidFill>
                  <a:srgbClr val="3A4656"/>
                </a:solidFill>
                <a:latin typeface="Calibri" pitchFamily="34" charset="0"/>
                <a:ea typeface="Calibri" pitchFamily="34" charset="-122"/>
                <a:cs typeface="Calibri" pitchFamily="34" charset="-120"/>
              </a:rPr>
              <a:t>Joint positioning in an increasingly international market</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502920"/>
            <a:ext cx="10881360" cy="320040"/>
          </a:xfrm>
          <a:prstGeom prst="rect">
            <a:avLst/>
          </a:prstGeom>
          <a:noFill/>
          <a:ln/>
        </p:spPr>
        <p:txBody>
          <a:bodyPr wrap="square" rtlCol="0" anchor="ctr"/>
          <a:lstStyle/>
          <a:p>
            <a:pPr indent="0" marL="0">
              <a:buNone/>
            </a:pPr>
            <a:r>
              <a:rPr lang="en-US" sz="1300" b="1" spc="100" kern="0" dirty="0">
                <a:solidFill>
                  <a:srgbClr val="C8102E"/>
                </a:solidFill>
                <a:latin typeface="Calibri" pitchFamily="34" charset="0"/>
                <a:ea typeface="Calibri" pitchFamily="34" charset="-122"/>
                <a:cs typeface="Calibri" pitchFamily="34" charset="-120"/>
              </a:rPr>
              <a:t>THE MESSAGE THAT BRINGS VISITORS TO YOUR BOOTH</a:t>
            </a:r>
            <a:endParaRPr lang="en-US" sz="1300" dirty="0"/>
          </a:p>
        </p:txBody>
      </p:sp>
      <p:sp>
        <p:nvSpPr>
          <p:cNvPr id="3" name="Text 1"/>
          <p:cNvSpPr/>
          <p:nvPr/>
        </p:nvSpPr>
        <p:spPr>
          <a:xfrm>
            <a:off x="640080" y="868680"/>
            <a:ext cx="10881360" cy="914400"/>
          </a:xfrm>
          <a:prstGeom prst="rect">
            <a:avLst/>
          </a:prstGeom>
          <a:noFill/>
          <a:ln/>
        </p:spPr>
        <p:txBody>
          <a:bodyPr wrap="square" rtlCol="0" anchor="ctr"/>
          <a:lstStyle/>
          <a:p>
            <a:pPr indent="0" marL="0">
              <a:buNone/>
            </a:pPr>
            <a:r>
              <a:rPr lang="en-US" sz="3200" b="1" i="1" dirty="0">
                <a:solidFill>
                  <a:srgbClr val="0F1F4D"/>
                </a:solidFill>
                <a:latin typeface="Calibri" pitchFamily="34" charset="0"/>
                <a:ea typeface="Calibri" pitchFamily="34" charset="-122"/>
                <a:cs typeface="Calibri" pitchFamily="34" charset="-120"/>
              </a:rPr>
              <a:t>“How you take production to the next level”</a:t>
            </a:r>
            <a:endParaRPr lang="en-US" sz="3200" dirty="0"/>
          </a:p>
        </p:txBody>
      </p:sp>
      <p:sp>
        <p:nvSpPr>
          <p:cNvPr id="4" name="Text 2"/>
          <p:cNvSpPr/>
          <p:nvPr/>
        </p:nvSpPr>
        <p:spPr>
          <a:xfrm>
            <a:off x="640080" y="1874520"/>
            <a:ext cx="7498080" cy="1005840"/>
          </a:xfrm>
          <a:prstGeom prst="rect">
            <a:avLst/>
          </a:prstGeom>
          <a:noFill/>
          <a:ln/>
        </p:spPr>
        <p:txBody>
          <a:bodyPr wrap="square" rtlCol="0" anchor="ctr"/>
          <a:lstStyle/>
          <a:p>
            <a:pPr indent="0" marL="0">
              <a:lnSpc>
                <a:spcPct val="125000"/>
              </a:lnSpc>
              <a:buNone/>
            </a:pPr>
            <a:r>
              <a:rPr lang="en-US" sz="1450" dirty="0">
                <a:solidFill>
                  <a:srgbClr val="3A4656"/>
                </a:solidFill>
                <a:latin typeface="Calibri" pitchFamily="34" charset="0"/>
                <a:ea typeface="Calibri" pitchFamily="34" charset="-122"/>
                <a:cs typeface="Calibri" pitchFamily="34" charset="-120"/>
              </a:rPr>
              <a:t>At DIGITAL METAL &amp; TIB, the specialist visitor comes to understand how to produce more efficiently, how to lower the cost per part, and which investments actually make sense for their factory. Every newsletter, post, and campaign asset carries this message forward.</a:t>
            </a:r>
            <a:endParaRPr lang="en-US" sz="1450" dirty="0"/>
          </a:p>
        </p:txBody>
      </p:sp>
      <p:sp>
        <p:nvSpPr>
          <p:cNvPr id="5" name="Shape 3"/>
          <p:cNvSpPr/>
          <p:nvPr/>
        </p:nvSpPr>
        <p:spPr>
          <a:xfrm>
            <a:off x="640080" y="3246120"/>
            <a:ext cx="3520440" cy="2606040"/>
          </a:xfrm>
          <a:prstGeom prst="roundRect">
            <a:avLst>
              <a:gd name="adj" fmla="val 2807"/>
            </a:avLst>
          </a:prstGeom>
          <a:solidFill>
            <a:srgbClr val="FFFFFF"/>
          </a:solidFill>
          <a:ln/>
          <a:effectLst>
            <a:outerShdw sx="100000" sy="100000" kx="0" ky="0" algn="bl" rotWithShape="0" blurRad="76200" dist="25400" dir="5400000">
              <a:srgbClr val="000000">
                <a:alpha val="10000"/>
              </a:srgbClr>
            </a:outerShdw>
          </a:effectLst>
        </p:spPr>
      </p:sp>
      <p:sp>
        <p:nvSpPr>
          <p:cNvPr id="6" name="Shape 4"/>
          <p:cNvSpPr/>
          <p:nvPr/>
        </p:nvSpPr>
        <p:spPr>
          <a:xfrm>
            <a:off x="960120" y="3566160"/>
            <a:ext cx="685800" cy="685800"/>
          </a:xfrm>
          <a:prstGeom prst="ellipse">
            <a:avLst/>
          </a:prstGeom>
          <a:solidFill>
            <a:srgbClr val="C8102E"/>
          </a:solidFill>
          <a:ln/>
        </p:spPr>
      </p:sp>
      <p:pic>
        <p:nvPicPr>
          <p:cNvPr id="7" name="Image 0" descr="preencoded.png">    </p:cNvPr>
          <p:cNvPicPr>
            <a:picLocks noChangeAspect="1"/>
          </p:cNvPicPr>
          <p:nvPr/>
        </p:nvPicPr>
        <p:blipFill>
          <a:blip r:embed="rId1"/>
          <a:stretch>
            <a:fillRect/>
          </a:stretch>
        </p:blipFill>
        <p:spPr>
          <a:xfrm>
            <a:off x="1143000" y="3749040"/>
            <a:ext cx="320040" cy="320040"/>
          </a:xfrm>
          <a:prstGeom prst="rect">
            <a:avLst/>
          </a:prstGeom>
        </p:spPr>
      </p:pic>
      <p:sp>
        <p:nvSpPr>
          <p:cNvPr id="8" name="Text 5"/>
          <p:cNvSpPr/>
          <p:nvPr/>
        </p:nvSpPr>
        <p:spPr>
          <a:xfrm>
            <a:off x="960120" y="4434840"/>
            <a:ext cx="2880360" cy="1234440"/>
          </a:xfrm>
          <a:prstGeom prst="rect">
            <a:avLst/>
          </a:prstGeom>
          <a:noFill/>
          <a:ln/>
        </p:spPr>
        <p:txBody>
          <a:bodyPr wrap="square" lIns="0" tIns="0" rIns="0" bIns="0" rtlCol="0" anchor="ctr"/>
          <a:lstStyle/>
          <a:p>
            <a:pPr indent="0" marL="0">
              <a:lnSpc>
                <a:spcPct val="125000"/>
              </a:lnSpc>
              <a:buNone/>
            </a:pPr>
            <a:r>
              <a:rPr lang="en-US" sz="1600" b="1" dirty="0">
                <a:solidFill>
                  <a:srgbClr val="0F1F4D"/>
                </a:solidFill>
                <a:latin typeface="Cambria" pitchFamily="34" charset="0"/>
                <a:ea typeface="Cambria" pitchFamily="34" charset="-122"/>
                <a:cs typeface="Cambria" pitchFamily="34" charset="-120"/>
              </a:rPr>
              <a:t>How do you lower the cost per part?</a:t>
            </a:r>
            <a:endParaRPr lang="en-US" sz="1600" dirty="0"/>
          </a:p>
        </p:txBody>
      </p:sp>
      <p:sp>
        <p:nvSpPr>
          <p:cNvPr id="9" name="Shape 6"/>
          <p:cNvSpPr/>
          <p:nvPr/>
        </p:nvSpPr>
        <p:spPr>
          <a:xfrm>
            <a:off x="4361688" y="3246120"/>
            <a:ext cx="3520440" cy="2606040"/>
          </a:xfrm>
          <a:prstGeom prst="roundRect">
            <a:avLst>
              <a:gd name="adj" fmla="val 2807"/>
            </a:avLst>
          </a:prstGeom>
          <a:solidFill>
            <a:srgbClr val="FFFFFF"/>
          </a:solidFill>
          <a:ln/>
          <a:effectLst>
            <a:outerShdw sx="100000" sy="100000" kx="0" ky="0" algn="bl" rotWithShape="0" blurRad="76200" dist="25400" dir="5400000">
              <a:srgbClr val="000000">
                <a:alpha val="10000"/>
              </a:srgbClr>
            </a:outerShdw>
          </a:effectLst>
        </p:spPr>
      </p:sp>
      <p:sp>
        <p:nvSpPr>
          <p:cNvPr id="10" name="Shape 7"/>
          <p:cNvSpPr/>
          <p:nvPr/>
        </p:nvSpPr>
        <p:spPr>
          <a:xfrm>
            <a:off x="4681728" y="3566160"/>
            <a:ext cx="685800" cy="685800"/>
          </a:xfrm>
          <a:prstGeom prst="ellipse">
            <a:avLst/>
          </a:prstGeom>
          <a:solidFill>
            <a:srgbClr val="1B3FA0"/>
          </a:solidFill>
          <a:ln/>
        </p:spPr>
      </p:sp>
      <p:pic>
        <p:nvPicPr>
          <p:cNvPr id="11" name="Image 1" descr="preencoded.png">    </p:cNvPr>
          <p:cNvPicPr>
            <a:picLocks noChangeAspect="1"/>
          </p:cNvPicPr>
          <p:nvPr/>
        </p:nvPicPr>
        <p:blipFill>
          <a:blip r:embed="rId2"/>
          <a:stretch>
            <a:fillRect/>
          </a:stretch>
        </p:blipFill>
        <p:spPr>
          <a:xfrm>
            <a:off x="4864608" y="3749040"/>
            <a:ext cx="320040" cy="320040"/>
          </a:xfrm>
          <a:prstGeom prst="rect">
            <a:avLst/>
          </a:prstGeom>
        </p:spPr>
      </p:pic>
      <p:sp>
        <p:nvSpPr>
          <p:cNvPr id="12" name="Text 8"/>
          <p:cNvSpPr/>
          <p:nvPr/>
        </p:nvSpPr>
        <p:spPr>
          <a:xfrm>
            <a:off x="4681728" y="4434840"/>
            <a:ext cx="2880360" cy="1234440"/>
          </a:xfrm>
          <a:prstGeom prst="rect">
            <a:avLst/>
          </a:prstGeom>
          <a:noFill/>
          <a:ln/>
        </p:spPr>
        <p:txBody>
          <a:bodyPr wrap="square" lIns="0" tIns="0" rIns="0" bIns="0" rtlCol="0" anchor="ctr"/>
          <a:lstStyle/>
          <a:p>
            <a:pPr indent="0" marL="0">
              <a:lnSpc>
                <a:spcPct val="125000"/>
              </a:lnSpc>
              <a:buNone/>
            </a:pPr>
            <a:r>
              <a:rPr lang="en-US" sz="1600" b="1" dirty="0">
                <a:solidFill>
                  <a:srgbClr val="0F1F4D"/>
                </a:solidFill>
                <a:latin typeface="Cambria" pitchFamily="34" charset="0"/>
                <a:ea typeface="Cambria" pitchFamily="34" charset="-122"/>
                <a:cs typeface="Cambria" pitchFamily="34" charset="-120"/>
              </a:rPr>
              <a:t>How do you grow output without growing headcount?</a:t>
            </a:r>
            <a:endParaRPr lang="en-US" sz="1600" dirty="0"/>
          </a:p>
        </p:txBody>
      </p:sp>
      <p:sp>
        <p:nvSpPr>
          <p:cNvPr id="13" name="Shape 9"/>
          <p:cNvSpPr/>
          <p:nvPr/>
        </p:nvSpPr>
        <p:spPr>
          <a:xfrm>
            <a:off x="8083296" y="3246120"/>
            <a:ext cx="3520440" cy="2606040"/>
          </a:xfrm>
          <a:prstGeom prst="roundRect">
            <a:avLst>
              <a:gd name="adj" fmla="val 2807"/>
            </a:avLst>
          </a:prstGeom>
          <a:solidFill>
            <a:srgbClr val="FFFFFF"/>
          </a:solidFill>
          <a:ln/>
          <a:effectLst>
            <a:outerShdw sx="100000" sy="100000" kx="0" ky="0" algn="bl" rotWithShape="0" blurRad="76200" dist="25400" dir="5400000">
              <a:srgbClr val="000000">
                <a:alpha val="10000"/>
              </a:srgbClr>
            </a:outerShdw>
          </a:effectLst>
        </p:spPr>
      </p:sp>
      <p:sp>
        <p:nvSpPr>
          <p:cNvPr id="14" name="Shape 10"/>
          <p:cNvSpPr/>
          <p:nvPr/>
        </p:nvSpPr>
        <p:spPr>
          <a:xfrm>
            <a:off x="8403336" y="3566160"/>
            <a:ext cx="685800" cy="685800"/>
          </a:xfrm>
          <a:prstGeom prst="ellipse">
            <a:avLst/>
          </a:prstGeom>
          <a:solidFill>
            <a:srgbClr val="A37700"/>
          </a:solidFill>
          <a:ln/>
        </p:spPr>
      </p:sp>
      <p:pic>
        <p:nvPicPr>
          <p:cNvPr id="15" name="Image 2" descr="preencoded.png">    </p:cNvPr>
          <p:cNvPicPr>
            <a:picLocks noChangeAspect="1"/>
          </p:cNvPicPr>
          <p:nvPr/>
        </p:nvPicPr>
        <p:blipFill>
          <a:blip r:embed="rId3"/>
          <a:stretch>
            <a:fillRect/>
          </a:stretch>
        </p:blipFill>
        <p:spPr>
          <a:xfrm>
            <a:off x="8586216" y="3749040"/>
            <a:ext cx="320040" cy="320040"/>
          </a:xfrm>
          <a:prstGeom prst="rect">
            <a:avLst/>
          </a:prstGeom>
        </p:spPr>
      </p:pic>
      <p:sp>
        <p:nvSpPr>
          <p:cNvPr id="16" name="Text 11"/>
          <p:cNvSpPr/>
          <p:nvPr/>
        </p:nvSpPr>
        <p:spPr>
          <a:xfrm>
            <a:off x="8403336" y="4434840"/>
            <a:ext cx="2880360" cy="1234440"/>
          </a:xfrm>
          <a:prstGeom prst="rect">
            <a:avLst/>
          </a:prstGeom>
          <a:noFill/>
          <a:ln/>
        </p:spPr>
        <p:txBody>
          <a:bodyPr wrap="square" lIns="0" tIns="0" rIns="0" bIns="0" rtlCol="0" anchor="ctr"/>
          <a:lstStyle/>
          <a:p>
            <a:pPr indent="0" marL="0">
              <a:lnSpc>
                <a:spcPct val="125000"/>
              </a:lnSpc>
              <a:buNone/>
            </a:pPr>
            <a:r>
              <a:rPr lang="en-US" sz="1600" b="1" dirty="0">
                <a:solidFill>
                  <a:srgbClr val="0F1F4D"/>
                </a:solidFill>
                <a:latin typeface="Cambria" pitchFamily="34" charset="0"/>
                <a:ea typeface="Cambria" pitchFamily="34" charset="-122"/>
                <a:cs typeface="Cambria" pitchFamily="34" charset="-120"/>
              </a:rPr>
              <a:t>How do you make better investment decisions?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THE CAMPAIGN'S STRONGEST PILLAR</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Live Factory: the complete manufacturing flow, end to end</a:t>
            </a:r>
            <a:endParaRPr lang="en-US" sz="2700" dirty="0"/>
          </a:p>
        </p:txBody>
      </p:sp>
      <p:sp>
        <p:nvSpPr>
          <p:cNvPr id="4" name="Text 2"/>
          <p:cNvSpPr/>
          <p:nvPr/>
        </p:nvSpPr>
        <p:spPr>
          <a:xfrm>
            <a:off x="640080" y="1417320"/>
            <a:ext cx="10515600" cy="457200"/>
          </a:xfrm>
          <a:prstGeom prst="rect">
            <a:avLst/>
          </a:prstGeom>
          <a:noFill/>
          <a:ln/>
        </p:spPr>
        <p:txBody>
          <a:bodyPr wrap="square" rtlCol="0" anchor="ctr"/>
          <a:lstStyle/>
          <a:p>
            <a:pPr indent="0" marL="0">
              <a:buNone/>
            </a:pPr>
            <a:r>
              <a:rPr lang="en-US" sz="1350" dirty="0">
                <a:solidFill>
                  <a:srgbClr val="3A4656"/>
                </a:solidFill>
                <a:latin typeface="Calibri" pitchFamily="34" charset="0"/>
                <a:ea typeface="Calibri" pitchFamily="34" charset="-122"/>
                <a:cs typeface="Calibri" pitchFamily="34" charset="-120"/>
              </a:rPr>
              <a:t>At the event, visitors discover how equipment integrates into a flow capable of eliminating downtime in production.</a:t>
            </a:r>
            <a:endParaRPr lang="en-US" sz="1350" dirty="0"/>
          </a:p>
        </p:txBody>
      </p:sp>
      <p:sp>
        <p:nvSpPr>
          <p:cNvPr id="5" name="Shape 3"/>
          <p:cNvSpPr/>
          <p:nvPr/>
        </p:nvSpPr>
        <p:spPr>
          <a:xfrm>
            <a:off x="640080" y="3017520"/>
            <a:ext cx="1417320" cy="1417320"/>
          </a:xfrm>
          <a:prstGeom prst="ellipse">
            <a:avLst/>
          </a:prstGeom>
          <a:solidFill>
            <a:srgbClr val="0F1F4D"/>
          </a:solidFill>
          <a:ln/>
        </p:spPr>
      </p:sp>
      <p:pic>
        <p:nvPicPr>
          <p:cNvPr id="6" name="Image 0" descr="preencoded.png">    </p:cNvPr>
          <p:cNvPicPr>
            <a:picLocks noChangeAspect="1"/>
          </p:cNvPicPr>
          <p:nvPr/>
        </p:nvPicPr>
        <p:blipFill>
          <a:blip r:embed="rId1"/>
          <a:stretch>
            <a:fillRect/>
          </a:stretch>
        </p:blipFill>
        <p:spPr>
          <a:xfrm>
            <a:off x="1092708" y="3470148"/>
            <a:ext cx="512064" cy="512064"/>
          </a:xfrm>
          <a:prstGeom prst="rect">
            <a:avLst/>
          </a:prstGeom>
        </p:spPr>
      </p:pic>
      <p:sp>
        <p:nvSpPr>
          <p:cNvPr id="7" name="Text 4"/>
          <p:cNvSpPr/>
          <p:nvPr/>
        </p:nvSpPr>
        <p:spPr>
          <a:xfrm>
            <a:off x="32004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Raw material</a:t>
            </a:r>
            <a:endParaRPr lang="en-US" sz="1100" dirty="0"/>
          </a:p>
        </p:txBody>
      </p:sp>
      <p:sp>
        <p:nvSpPr>
          <p:cNvPr id="8" name="Shape 5"/>
          <p:cNvSpPr/>
          <p:nvPr/>
        </p:nvSpPr>
        <p:spPr>
          <a:xfrm>
            <a:off x="2057400" y="3726180"/>
            <a:ext cx="160020" cy="0"/>
          </a:xfrm>
          <a:prstGeom prst="line">
            <a:avLst/>
          </a:prstGeom>
          <a:noFill/>
          <a:ln w="19050">
            <a:solidFill>
              <a:srgbClr val="C7D0DB"/>
            </a:solidFill>
            <a:prstDash val="solid"/>
          </a:ln>
        </p:spPr>
      </p:sp>
      <p:sp>
        <p:nvSpPr>
          <p:cNvPr id="9" name="Shape 6"/>
          <p:cNvSpPr/>
          <p:nvPr/>
        </p:nvSpPr>
        <p:spPr>
          <a:xfrm>
            <a:off x="2217420" y="3017520"/>
            <a:ext cx="1417320" cy="1417320"/>
          </a:xfrm>
          <a:prstGeom prst="ellipse">
            <a:avLst/>
          </a:prstGeom>
          <a:solidFill>
            <a:srgbClr val="1B3FA0"/>
          </a:solidFill>
          <a:ln/>
        </p:spPr>
      </p:sp>
      <p:pic>
        <p:nvPicPr>
          <p:cNvPr id="10" name="Image 1" descr="preencoded.png">    </p:cNvPr>
          <p:cNvPicPr>
            <a:picLocks noChangeAspect="1"/>
          </p:cNvPicPr>
          <p:nvPr/>
        </p:nvPicPr>
        <p:blipFill>
          <a:blip r:embed="rId2"/>
          <a:stretch>
            <a:fillRect/>
          </a:stretch>
        </p:blipFill>
        <p:spPr>
          <a:xfrm>
            <a:off x="2670048" y="3470148"/>
            <a:ext cx="512064" cy="512064"/>
          </a:xfrm>
          <a:prstGeom prst="rect">
            <a:avLst/>
          </a:prstGeom>
        </p:spPr>
      </p:pic>
      <p:sp>
        <p:nvSpPr>
          <p:cNvPr id="11" name="Text 7"/>
          <p:cNvSpPr/>
          <p:nvPr/>
        </p:nvSpPr>
        <p:spPr>
          <a:xfrm>
            <a:off x="189738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Cutting</a:t>
            </a:r>
            <a:endParaRPr lang="en-US" sz="1100" dirty="0"/>
          </a:p>
        </p:txBody>
      </p:sp>
      <p:sp>
        <p:nvSpPr>
          <p:cNvPr id="12" name="Shape 8"/>
          <p:cNvSpPr/>
          <p:nvPr/>
        </p:nvSpPr>
        <p:spPr>
          <a:xfrm>
            <a:off x="3634740" y="3726180"/>
            <a:ext cx="160020" cy="0"/>
          </a:xfrm>
          <a:prstGeom prst="line">
            <a:avLst/>
          </a:prstGeom>
          <a:noFill/>
          <a:ln w="19050">
            <a:solidFill>
              <a:srgbClr val="C7D0DB"/>
            </a:solidFill>
            <a:prstDash val="solid"/>
          </a:ln>
        </p:spPr>
      </p:sp>
      <p:sp>
        <p:nvSpPr>
          <p:cNvPr id="13" name="Shape 9"/>
          <p:cNvSpPr/>
          <p:nvPr/>
        </p:nvSpPr>
        <p:spPr>
          <a:xfrm>
            <a:off x="3794760" y="3017520"/>
            <a:ext cx="1417320" cy="1417320"/>
          </a:xfrm>
          <a:prstGeom prst="ellipse">
            <a:avLst/>
          </a:prstGeom>
          <a:solidFill>
            <a:srgbClr val="C8102E"/>
          </a:solidFill>
          <a:ln/>
        </p:spPr>
      </p:sp>
      <p:pic>
        <p:nvPicPr>
          <p:cNvPr id="14" name="Image 2" descr="preencoded.png">    </p:cNvPr>
          <p:cNvPicPr>
            <a:picLocks noChangeAspect="1"/>
          </p:cNvPicPr>
          <p:nvPr/>
        </p:nvPicPr>
        <p:blipFill>
          <a:blip r:embed="rId3"/>
          <a:stretch>
            <a:fillRect/>
          </a:stretch>
        </p:blipFill>
        <p:spPr>
          <a:xfrm>
            <a:off x="4247388" y="3470148"/>
            <a:ext cx="512064" cy="512064"/>
          </a:xfrm>
          <a:prstGeom prst="rect">
            <a:avLst/>
          </a:prstGeom>
        </p:spPr>
      </p:pic>
      <p:sp>
        <p:nvSpPr>
          <p:cNvPr id="15" name="Text 10"/>
          <p:cNvSpPr/>
          <p:nvPr/>
        </p:nvSpPr>
        <p:spPr>
          <a:xfrm>
            <a:off x="347472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Processing</a:t>
            </a:r>
            <a:endParaRPr lang="en-US" sz="1100" dirty="0"/>
          </a:p>
        </p:txBody>
      </p:sp>
      <p:sp>
        <p:nvSpPr>
          <p:cNvPr id="16" name="Shape 11"/>
          <p:cNvSpPr/>
          <p:nvPr/>
        </p:nvSpPr>
        <p:spPr>
          <a:xfrm>
            <a:off x="5212080" y="3726180"/>
            <a:ext cx="160020" cy="0"/>
          </a:xfrm>
          <a:prstGeom prst="line">
            <a:avLst/>
          </a:prstGeom>
          <a:noFill/>
          <a:ln w="19050">
            <a:solidFill>
              <a:srgbClr val="C7D0DB"/>
            </a:solidFill>
            <a:prstDash val="solid"/>
          </a:ln>
        </p:spPr>
      </p:sp>
      <p:sp>
        <p:nvSpPr>
          <p:cNvPr id="17" name="Shape 12"/>
          <p:cNvSpPr/>
          <p:nvPr/>
        </p:nvSpPr>
        <p:spPr>
          <a:xfrm>
            <a:off x="5372100" y="3017520"/>
            <a:ext cx="1417320" cy="1417320"/>
          </a:xfrm>
          <a:prstGeom prst="ellipse">
            <a:avLst/>
          </a:prstGeom>
          <a:solidFill>
            <a:srgbClr val="A37700"/>
          </a:solidFill>
          <a:ln/>
        </p:spPr>
      </p:sp>
      <p:pic>
        <p:nvPicPr>
          <p:cNvPr id="18" name="Image 3" descr="preencoded.png">    </p:cNvPr>
          <p:cNvPicPr>
            <a:picLocks noChangeAspect="1"/>
          </p:cNvPicPr>
          <p:nvPr/>
        </p:nvPicPr>
        <p:blipFill>
          <a:blip r:embed="rId4"/>
          <a:stretch>
            <a:fillRect/>
          </a:stretch>
        </p:blipFill>
        <p:spPr>
          <a:xfrm>
            <a:off x="5824728" y="3470148"/>
            <a:ext cx="512064" cy="512064"/>
          </a:xfrm>
          <a:prstGeom prst="rect">
            <a:avLst/>
          </a:prstGeom>
        </p:spPr>
      </p:pic>
      <p:sp>
        <p:nvSpPr>
          <p:cNvPr id="19" name="Text 13"/>
          <p:cNvSpPr/>
          <p:nvPr/>
        </p:nvSpPr>
        <p:spPr>
          <a:xfrm>
            <a:off x="505206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Measuring</a:t>
            </a:r>
            <a:endParaRPr lang="en-US" sz="1100" dirty="0"/>
          </a:p>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&amp; control</a:t>
            </a:r>
            <a:endParaRPr lang="en-US" sz="1100" dirty="0"/>
          </a:p>
        </p:txBody>
      </p:sp>
      <p:sp>
        <p:nvSpPr>
          <p:cNvPr id="20" name="Shape 14"/>
          <p:cNvSpPr/>
          <p:nvPr/>
        </p:nvSpPr>
        <p:spPr>
          <a:xfrm>
            <a:off x="6789420" y="3726180"/>
            <a:ext cx="160020" cy="0"/>
          </a:xfrm>
          <a:prstGeom prst="line">
            <a:avLst/>
          </a:prstGeom>
          <a:noFill/>
          <a:ln w="19050">
            <a:solidFill>
              <a:srgbClr val="C7D0DB"/>
            </a:solidFill>
            <a:prstDash val="solid"/>
          </a:ln>
        </p:spPr>
      </p:sp>
      <p:sp>
        <p:nvSpPr>
          <p:cNvPr id="21" name="Shape 15"/>
          <p:cNvSpPr/>
          <p:nvPr/>
        </p:nvSpPr>
        <p:spPr>
          <a:xfrm>
            <a:off x="6949440" y="3017520"/>
            <a:ext cx="1417320" cy="1417320"/>
          </a:xfrm>
          <a:prstGeom prst="ellipse">
            <a:avLst/>
          </a:prstGeom>
          <a:solidFill>
            <a:srgbClr val="0F1F4D"/>
          </a:solidFill>
          <a:ln/>
        </p:spPr>
      </p:sp>
      <p:pic>
        <p:nvPicPr>
          <p:cNvPr id="22" name="Image 4" descr="preencoded.png">    </p:cNvPr>
          <p:cNvPicPr>
            <a:picLocks noChangeAspect="1"/>
          </p:cNvPicPr>
          <p:nvPr/>
        </p:nvPicPr>
        <p:blipFill>
          <a:blip r:embed="rId5"/>
          <a:stretch>
            <a:fillRect/>
          </a:stretch>
        </p:blipFill>
        <p:spPr>
          <a:xfrm>
            <a:off x="7402068" y="3470148"/>
            <a:ext cx="512064" cy="512064"/>
          </a:xfrm>
          <a:prstGeom prst="rect">
            <a:avLst/>
          </a:prstGeom>
        </p:spPr>
      </p:pic>
      <p:sp>
        <p:nvSpPr>
          <p:cNvPr id="23" name="Text 16"/>
          <p:cNvSpPr/>
          <p:nvPr/>
        </p:nvSpPr>
        <p:spPr>
          <a:xfrm>
            <a:off x="662940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Assembly</a:t>
            </a:r>
            <a:endParaRPr lang="en-US" sz="1100" dirty="0"/>
          </a:p>
        </p:txBody>
      </p:sp>
      <p:sp>
        <p:nvSpPr>
          <p:cNvPr id="24" name="Shape 17"/>
          <p:cNvSpPr/>
          <p:nvPr/>
        </p:nvSpPr>
        <p:spPr>
          <a:xfrm>
            <a:off x="8366760" y="3726180"/>
            <a:ext cx="160020" cy="0"/>
          </a:xfrm>
          <a:prstGeom prst="line">
            <a:avLst/>
          </a:prstGeom>
          <a:noFill/>
          <a:ln w="19050">
            <a:solidFill>
              <a:srgbClr val="C7D0DB"/>
            </a:solidFill>
            <a:prstDash val="solid"/>
          </a:ln>
        </p:spPr>
      </p:sp>
      <p:sp>
        <p:nvSpPr>
          <p:cNvPr id="25" name="Shape 18"/>
          <p:cNvSpPr/>
          <p:nvPr/>
        </p:nvSpPr>
        <p:spPr>
          <a:xfrm>
            <a:off x="8526780" y="3017520"/>
            <a:ext cx="1417320" cy="1417320"/>
          </a:xfrm>
          <a:prstGeom prst="ellipse">
            <a:avLst/>
          </a:prstGeom>
          <a:solidFill>
            <a:srgbClr val="1B3FA0"/>
          </a:solidFill>
          <a:ln/>
        </p:spPr>
      </p:sp>
      <p:pic>
        <p:nvPicPr>
          <p:cNvPr id="26" name="Image 5" descr="preencoded.png">    </p:cNvPr>
          <p:cNvPicPr>
            <a:picLocks noChangeAspect="1"/>
          </p:cNvPicPr>
          <p:nvPr/>
        </p:nvPicPr>
        <p:blipFill>
          <a:blip r:embed="rId6"/>
          <a:stretch>
            <a:fillRect/>
          </a:stretch>
        </p:blipFill>
        <p:spPr>
          <a:xfrm>
            <a:off x="8979408" y="3470148"/>
            <a:ext cx="512064" cy="512064"/>
          </a:xfrm>
          <a:prstGeom prst="rect">
            <a:avLst/>
          </a:prstGeom>
        </p:spPr>
      </p:pic>
      <p:sp>
        <p:nvSpPr>
          <p:cNvPr id="27" name="Text 19"/>
          <p:cNvSpPr/>
          <p:nvPr/>
        </p:nvSpPr>
        <p:spPr>
          <a:xfrm>
            <a:off x="820674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Internal</a:t>
            </a:r>
            <a:endParaRPr lang="en-US" sz="1100" dirty="0"/>
          </a:p>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logistics</a:t>
            </a:r>
            <a:endParaRPr lang="en-US" sz="1100" dirty="0"/>
          </a:p>
        </p:txBody>
      </p:sp>
      <p:sp>
        <p:nvSpPr>
          <p:cNvPr id="28" name="Shape 20"/>
          <p:cNvSpPr/>
          <p:nvPr/>
        </p:nvSpPr>
        <p:spPr>
          <a:xfrm>
            <a:off x="9944100" y="3726180"/>
            <a:ext cx="160020" cy="0"/>
          </a:xfrm>
          <a:prstGeom prst="line">
            <a:avLst/>
          </a:prstGeom>
          <a:noFill/>
          <a:ln w="19050">
            <a:solidFill>
              <a:srgbClr val="C7D0DB"/>
            </a:solidFill>
            <a:prstDash val="solid"/>
          </a:ln>
        </p:spPr>
      </p:sp>
      <p:sp>
        <p:nvSpPr>
          <p:cNvPr id="29" name="Shape 21"/>
          <p:cNvSpPr/>
          <p:nvPr/>
        </p:nvSpPr>
        <p:spPr>
          <a:xfrm>
            <a:off x="10104120" y="3017520"/>
            <a:ext cx="1417320" cy="1417320"/>
          </a:xfrm>
          <a:prstGeom prst="ellipse">
            <a:avLst/>
          </a:prstGeom>
          <a:solidFill>
            <a:srgbClr val="C8102E"/>
          </a:solidFill>
          <a:ln/>
        </p:spPr>
      </p:sp>
      <p:pic>
        <p:nvPicPr>
          <p:cNvPr id="30" name="Image 6" descr="preencoded.png">    </p:cNvPr>
          <p:cNvPicPr>
            <a:picLocks noChangeAspect="1"/>
          </p:cNvPicPr>
          <p:nvPr/>
        </p:nvPicPr>
        <p:blipFill>
          <a:blip r:embed="rId7"/>
          <a:stretch>
            <a:fillRect/>
          </a:stretch>
        </p:blipFill>
        <p:spPr>
          <a:xfrm>
            <a:off x="10556748" y="3470148"/>
            <a:ext cx="512064" cy="512064"/>
          </a:xfrm>
          <a:prstGeom prst="rect">
            <a:avLst/>
          </a:prstGeom>
        </p:spPr>
      </p:pic>
      <p:sp>
        <p:nvSpPr>
          <p:cNvPr id="31" name="Text 22"/>
          <p:cNvSpPr/>
          <p:nvPr/>
        </p:nvSpPr>
        <p:spPr>
          <a:xfrm>
            <a:off x="978408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Storage</a:t>
            </a:r>
            <a:endParaRPr lang="en-US" sz="1100" dirty="0"/>
          </a:p>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&amp; shipping</a:t>
            </a:r>
            <a:endParaRPr lang="en-US" sz="1100" dirty="0"/>
          </a:p>
        </p:txBody>
      </p:sp>
      <p:sp>
        <p:nvSpPr>
          <p:cNvPr id="32" name="Shape 23"/>
          <p:cNvSpPr/>
          <p:nvPr/>
        </p:nvSpPr>
        <p:spPr>
          <a:xfrm>
            <a:off x="640080" y="5257800"/>
            <a:ext cx="10881360" cy="1051560"/>
          </a:xfrm>
          <a:prstGeom prst="roundRect">
            <a:avLst>
              <a:gd name="adj" fmla="val 6087"/>
            </a:avLst>
          </a:prstGeom>
          <a:solidFill>
            <a:srgbClr val="0F1F4D"/>
          </a:solidFill>
          <a:ln/>
        </p:spPr>
      </p:sp>
      <p:sp>
        <p:nvSpPr>
          <p:cNvPr id="33" name="Text 24"/>
          <p:cNvSpPr/>
          <p:nvPr/>
        </p:nvSpPr>
        <p:spPr>
          <a:xfrm>
            <a:off x="960120" y="5394960"/>
            <a:ext cx="10241280" cy="777240"/>
          </a:xfrm>
          <a:prstGeom prst="rect">
            <a:avLst/>
          </a:prstGeom>
          <a:noFill/>
          <a:ln/>
        </p:spPr>
        <p:txBody>
          <a:bodyPr wrap="square" rtlCol="0" anchor="ctr"/>
          <a:lstStyle/>
          <a:p>
            <a:pPr indent="0" marL="0">
              <a:lnSpc>
                <a:spcPct val="120000"/>
              </a:lnSpc>
              <a:buNone/>
            </a:pPr>
            <a:r>
              <a:rPr lang="en-US" sz="1250" i="1" dirty="0">
                <a:solidFill>
                  <a:srgbClr val="FFFFFF"/>
                </a:solidFill>
                <a:latin typeface="Calibri" pitchFamily="34" charset="0"/>
                <a:ea typeface="Calibri" pitchFamily="34" charset="-122"/>
                <a:cs typeface="Calibri" pitchFamily="34" charset="-120"/>
              </a:rPr>
              <a:t>From raw material to finished part, see the entire production flow in one place, with live demonstrations at every stage and technical consulting right at the booth.</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C8102E"/>
                </a:solidFill>
                <a:latin typeface="Calibri" pitchFamily="34" charset="0"/>
                <a:ea typeface="Calibri" pitchFamily="34" charset="-122"/>
                <a:cs typeface="Calibri" pitchFamily="34" charset="-120"/>
              </a:rPr>
              <a:t>WHO ATTENDS THE EVENT</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The visitors you'll meet at your booth</a:t>
            </a:r>
            <a:endParaRPr lang="en-US" sz="2700" dirty="0"/>
          </a:p>
        </p:txBody>
      </p:sp>
      <p:sp>
        <p:nvSpPr>
          <p:cNvPr id="4" name="Shape 2"/>
          <p:cNvSpPr/>
          <p:nvPr/>
        </p:nvSpPr>
        <p:spPr>
          <a:xfrm>
            <a:off x="640080" y="1645920"/>
            <a:ext cx="6309360" cy="4572000"/>
          </a:xfrm>
          <a:prstGeom prst="roundRect">
            <a:avLst>
              <a:gd name="adj" fmla="val 1600"/>
            </a:avLst>
          </a:prstGeom>
          <a:solidFill>
            <a:srgbClr val="FFFFFF"/>
          </a:solidFill>
          <a:ln/>
          <a:effectLst>
            <a:outerShdw sx="100000" sy="100000" kx="0" ky="0" algn="bl" rotWithShape="0" blurRad="76200" dist="25400" dir="5400000">
              <a:srgbClr val="000000">
                <a:alpha val="10000"/>
              </a:srgbClr>
            </a:outerShdw>
          </a:effectLst>
        </p:spPr>
      </p:sp>
      <p:sp>
        <p:nvSpPr>
          <p:cNvPr id="5" name="Text 3"/>
          <p:cNvSpPr/>
          <p:nvPr/>
        </p:nvSpPr>
        <p:spPr>
          <a:xfrm>
            <a:off x="914400" y="1828800"/>
            <a:ext cx="1828800" cy="822960"/>
          </a:xfrm>
          <a:prstGeom prst="rect">
            <a:avLst/>
          </a:prstGeom>
          <a:noFill/>
          <a:ln/>
        </p:spPr>
        <p:txBody>
          <a:bodyPr wrap="square" lIns="0" tIns="0" rIns="0" bIns="0" rtlCol="0" anchor="ctr"/>
          <a:lstStyle/>
          <a:p>
            <a:pPr indent="0" marL="0">
              <a:buNone/>
            </a:pPr>
            <a:r>
              <a:rPr lang="en-US" sz="4200" b="1" dirty="0">
                <a:solidFill>
                  <a:srgbClr val="C8102E"/>
                </a:solidFill>
                <a:latin typeface="Cambria" pitchFamily="34" charset="0"/>
                <a:ea typeface="Cambria" pitchFamily="34" charset="-122"/>
                <a:cs typeface="Cambria" pitchFamily="34" charset="-120"/>
              </a:rPr>
              <a:t>80%</a:t>
            </a:r>
            <a:endParaRPr lang="en-US" sz="4200" dirty="0"/>
          </a:p>
        </p:txBody>
      </p:sp>
      <p:sp>
        <p:nvSpPr>
          <p:cNvPr id="6" name="Text 4"/>
          <p:cNvSpPr/>
          <p:nvPr/>
        </p:nvSpPr>
        <p:spPr>
          <a:xfrm>
            <a:off x="914400" y="2514600"/>
            <a:ext cx="3657600" cy="320040"/>
          </a:xfrm>
          <a:prstGeom prst="rect">
            <a:avLst/>
          </a:prstGeom>
          <a:noFill/>
          <a:ln/>
        </p:spPr>
        <p:txBody>
          <a:bodyPr wrap="square" rtlCol="0" anchor="ctr"/>
          <a:lstStyle/>
          <a:p>
            <a:pPr indent="0" marL="0">
              <a:buNone/>
            </a:pPr>
            <a:r>
              <a:rPr lang="en-US" sz="1200" b="1" spc="100" kern="0" dirty="0">
                <a:solidFill>
                  <a:srgbClr val="8394A8"/>
                </a:solidFill>
                <a:latin typeface="Calibri" pitchFamily="34" charset="0"/>
                <a:ea typeface="Calibri" pitchFamily="34" charset="-122"/>
                <a:cs typeface="Calibri" pitchFamily="34" charset="-120"/>
              </a:rPr>
              <a:t>PRIMARY AUDIENCE</a:t>
            </a:r>
            <a:endParaRPr lang="en-US" sz="1200" dirty="0"/>
          </a:p>
        </p:txBody>
      </p:sp>
      <p:sp>
        <p:nvSpPr>
          <p:cNvPr id="7" name="Shape 5"/>
          <p:cNvSpPr/>
          <p:nvPr/>
        </p:nvSpPr>
        <p:spPr>
          <a:xfrm>
            <a:off x="914400" y="2971800"/>
            <a:ext cx="384048" cy="384048"/>
          </a:xfrm>
          <a:prstGeom prst="ellipse">
            <a:avLst/>
          </a:prstGeom>
          <a:solidFill>
            <a:srgbClr val="C8102E"/>
          </a:solidFill>
          <a:ln/>
        </p:spPr>
      </p:sp>
      <p:pic>
        <p:nvPicPr>
          <p:cNvPr id="8" name="Image 0" descr="preencoded.png">    </p:cNvPr>
          <p:cNvPicPr>
            <a:picLocks noChangeAspect="1"/>
          </p:cNvPicPr>
          <p:nvPr/>
        </p:nvPicPr>
        <p:blipFill>
          <a:blip r:embed="rId1"/>
          <a:stretch>
            <a:fillRect/>
          </a:stretch>
        </p:blipFill>
        <p:spPr>
          <a:xfrm>
            <a:off x="1014984" y="3072384"/>
            <a:ext cx="182880" cy="182880"/>
          </a:xfrm>
          <a:prstGeom prst="rect">
            <a:avLst/>
          </a:prstGeom>
        </p:spPr>
      </p:pic>
      <p:sp>
        <p:nvSpPr>
          <p:cNvPr id="9" name="Text 6"/>
          <p:cNvSpPr/>
          <p:nvPr/>
        </p:nvSpPr>
        <p:spPr>
          <a:xfrm>
            <a:off x="1600200" y="2916936"/>
            <a:ext cx="5029200" cy="36576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Automotive and machine-building plants</a:t>
            </a:r>
            <a:endParaRPr lang="en-US" sz="1450" dirty="0"/>
          </a:p>
        </p:txBody>
      </p:sp>
      <p:sp>
        <p:nvSpPr>
          <p:cNvPr id="10" name="Text 7"/>
          <p:cNvSpPr/>
          <p:nvPr/>
        </p:nvSpPr>
        <p:spPr>
          <a:xfrm>
            <a:off x="1600200" y="3291840"/>
            <a:ext cx="5029200" cy="594360"/>
          </a:xfrm>
          <a:prstGeom prst="rect">
            <a:avLst/>
          </a:prstGeom>
          <a:noFill/>
          <a:ln/>
        </p:spPr>
        <p:txBody>
          <a:bodyPr wrap="square" lIns="0" tIns="0" rIns="0" bIns="0" rtlCol="0" anchor="ctr"/>
          <a:lstStyle/>
          <a:p>
            <a:pPr indent="0" marL="0">
              <a:lnSpc>
                <a:spcPct val="120000"/>
              </a:lnSpc>
              <a:buNone/>
            </a:pPr>
            <a:r>
              <a:rPr lang="en-US" sz="1200" dirty="0">
                <a:solidFill>
                  <a:srgbClr val="8394A8"/>
                </a:solidFill>
                <a:latin typeface="Calibri" pitchFamily="34" charset="0"/>
                <a:ea typeface="Calibri" pitchFamily="34" charset="-122"/>
                <a:cs typeface="Calibri" pitchFamily="34" charset="-120"/>
              </a:rPr>
              <a:t>Come to lower the cost per part without compromising precision</a:t>
            </a:r>
            <a:endParaRPr lang="en-US" sz="1200" dirty="0"/>
          </a:p>
        </p:txBody>
      </p:sp>
      <p:sp>
        <p:nvSpPr>
          <p:cNvPr id="11" name="Shape 8"/>
          <p:cNvSpPr/>
          <p:nvPr/>
        </p:nvSpPr>
        <p:spPr>
          <a:xfrm>
            <a:off x="914400" y="4023360"/>
            <a:ext cx="384048" cy="384048"/>
          </a:xfrm>
          <a:prstGeom prst="ellipse">
            <a:avLst/>
          </a:prstGeom>
          <a:solidFill>
            <a:srgbClr val="C8102E"/>
          </a:solidFill>
          <a:ln/>
        </p:spPr>
      </p:sp>
      <p:pic>
        <p:nvPicPr>
          <p:cNvPr id="12" name="Image 1" descr="preencoded.png">    </p:cNvPr>
          <p:cNvPicPr>
            <a:picLocks noChangeAspect="1"/>
          </p:cNvPicPr>
          <p:nvPr/>
        </p:nvPicPr>
        <p:blipFill>
          <a:blip r:embed="rId2"/>
          <a:stretch>
            <a:fillRect/>
          </a:stretch>
        </p:blipFill>
        <p:spPr>
          <a:xfrm>
            <a:off x="1014984" y="4123944"/>
            <a:ext cx="182880" cy="182880"/>
          </a:xfrm>
          <a:prstGeom prst="rect">
            <a:avLst/>
          </a:prstGeom>
        </p:spPr>
      </p:pic>
      <p:sp>
        <p:nvSpPr>
          <p:cNvPr id="13" name="Text 9"/>
          <p:cNvSpPr/>
          <p:nvPr/>
        </p:nvSpPr>
        <p:spPr>
          <a:xfrm>
            <a:off x="1600200" y="3968496"/>
            <a:ext cx="5029200" cy="36576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Metal processing and fabrication plants</a:t>
            </a:r>
            <a:endParaRPr lang="en-US" sz="1450" dirty="0"/>
          </a:p>
        </p:txBody>
      </p:sp>
      <p:sp>
        <p:nvSpPr>
          <p:cNvPr id="14" name="Text 10"/>
          <p:cNvSpPr/>
          <p:nvPr/>
        </p:nvSpPr>
        <p:spPr>
          <a:xfrm>
            <a:off x="1600200" y="4343400"/>
            <a:ext cx="5029200" cy="594360"/>
          </a:xfrm>
          <a:prstGeom prst="rect">
            <a:avLst/>
          </a:prstGeom>
          <a:noFill/>
          <a:ln/>
        </p:spPr>
        <p:txBody>
          <a:bodyPr wrap="square" lIns="0" tIns="0" rIns="0" bIns="0" rtlCol="0" anchor="ctr"/>
          <a:lstStyle/>
          <a:p>
            <a:pPr indent="0" marL="0">
              <a:lnSpc>
                <a:spcPct val="120000"/>
              </a:lnSpc>
              <a:buNone/>
            </a:pPr>
            <a:r>
              <a:rPr lang="en-US" sz="1200" dirty="0">
                <a:solidFill>
                  <a:srgbClr val="8394A8"/>
                </a:solidFill>
                <a:latin typeface="Calibri" pitchFamily="34" charset="0"/>
                <a:ea typeface="Calibri" pitchFamily="34" charset="-122"/>
                <a:cs typeface="Calibri" pitchFamily="34" charset="-120"/>
              </a:rPr>
              <a:t>Looking for solutions across the whole flow: material, cutting, welding, measuring, assembly</a:t>
            </a:r>
            <a:endParaRPr lang="en-US" sz="1200" dirty="0"/>
          </a:p>
        </p:txBody>
      </p:sp>
      <p:sp>
        <p:nvSpPr>
          <p:cNvPr id="15" name="Text 11"/>
          <p:cNvSpPr/>
          <p:nvPr/>
        </p:nvSpPr>
        <p:spPr>
          <a:xfrm>
            <a:off x="914400" y="5166360"/>
            <a:ext cx="5760720" cy="868680"/>
          </a:xfrm>
          <a:prstGeom prst="rect">
            <a:avLst/>
          </a:prstGeom>
          <a:noFill/>
          <a:ln/>
        </p:spPr>
        <p:txBody>
          <a:bodyPr wrap="square" lIns="0" tIns="0" rIns="0" bIns="0" rtlCol="0" anchor="ctr"/>
          <a:lstStyle/>
          <a:p>
            <a:pPr indent="0" marL="0">
              <a:lnSpc>
                <a:spcPct val="120000"/>
              </a:lnSpc>
              <a:buNone/>
            </a:pPr>
            <a:r>
              <a:rPr lang="en-US" sz="1250" i="1" dirty="0">
                <a:solidFill>
                  <a:srgbClr val="C8102E"/>
                </a:solidFill>
                <a:latin typeface="Calibri" pitchFamily="34" charset="0"/>
                <a:ea typeface="Calibri" pitchFamily="34" charset="-122"/>
                <a:cs typeface="Calibri" pitchFamily="34" charset="-120"/>
              </a:rPr>
              <a:t>See live quality-control and automation flows integrated into production, right at the booths.</a:t>
            </a:r>
            <a:endParaRPr lang="en-US" sz="1250" dirty="0"/>
          </a:p>
        </p:txBody>
      </p:sp>
      <p:sp>
        <p:nvSpPr>
          <p:cNvPr id="16" name="Shape 12"/>
          <p:cNvSpPr/>
          <p:nvPr/>
        </p:nvSpPr>
        <p:spPr>
          <a:xfrm>
            <a:off x="7178040" y="1645920"/>
            <a:ext cx="4343400" cy="4572000"/>
          </a:xfrm>
          <a:prstGeom prst="roundRect">
            <a:avLst>
              <a:gd name="adj" fmla="val 1684"/>
            </a:avLst>
          </a:prstGeom>
          <a:solidFill>
            <a:srgbClr val="FFFFFF"/>
          </a:solidFill>
          <a:ln/>
          <a:effectLst>
            <a:outerShdw sx="100000" sy="100000" kx="0" ky="0" algn="bl" rotWithShape="0" blurRad="76200" dist="25400" dir="5400000">
              <a:srgbClr val="000000">
                <a:alpha val="10000"/>
              </a:srgbClr>
            </a:outerShdw>
          </a:effectLst>
        </p:spPr>
      </p:sp>
      <p:sp>
        <p:nvSpPr>
          <p:cNvPr id="17" name="Text 13"/>
          <p:cNvSpPr/>
          <p:nvPr/>
        </p:nvSpPr>
        <p:spPr>
          <a:xfrm>
            <a:off x="7452360" y="1828800"/>
            <a:ext cx="1828800" cy="640080"/>
          </a:xfrm>
          <a:prstGeom prst="rect">
            <a:avLst/>
          </a:prstGeom>
          <a:noFill/>
          <a:ln/>
        </p:spPr>
        <p:txBody>
          <a:bodyPr wrap="square" lIns="0" tIns="0" rIns="0" bIns="0" rtlCol="0" anchor="ctr"/>
          <a:lstStyle/>
          <a:p>
            <a:pPr indent="0" marL="0">
              <a:buNone/>
            </a:pPr>
            <a:r>
              <a:rPr lang="en-US" sz="3200" b="1" dirty="0">
                <a:solidFill>
                  <a:srgbClr val="1B3FA0"/>
                </a:solidFill>
                <a:latin typeface="Cambria" pitchFamily="34" charset="0"/>
                <a:ea typeface="Cambria" pitchFamily="34" charset="-122"/>
                <a:cs typeface="Cambria" pitchFamily="34" charset="-120"/>
              </a:rPr>
              <a:t>20%</a:t>
            </a:r>
            <a:endParaRPr lang="en-US" sz="3200" dirty="0"/>
          </a:p>
        </p:txBody>
      </p:sp>
      <p:sp>
        <p:nvSpPr>
          <p:cNvPr id="18" name="Text 14"/>
          <p:cNvSpPr/>
          <p:nvPr/>
        </p:nvSpPr>
        <p:spPr>
          <a:xfrm>
            <a:off x="7452360" y="2395728"/>
            <a:ext cx="3657600" cy="274320"/>
          </a:xfrm>
          <a:prstGeom prst="rect">
            <a:avLst/>
          </a:prstGeom>
          <a:noFill/>
          <a:ln/>
        </p:spPr>
        <p:txBody>
          <a:bodyPr wrap="square" rtlCol="0" anchor="ctr"/>
          <a:lstStyle/>
          <a:p>
            <a:pPr indent="0" marL="0">
              <a:buNone/>
            </a:pPr>
            <a:r>
              <a:rPr lang="en-US" sz="1100" b="1" spc="100" kern="0" dirty="0">
                <a:solidFill>
                  <a:srgbClr val="8394A8"/>
                </a:solidFill>
                <a:latin typeface="Calibri" pitchFamily="34" charset="0"/>
                <a:ea typeface="Calibri" pitchFamily="34" charset="-122"/>
                <a:cs typeface="Calibri" pitchFamily="34" charset="-120"/>
              </a:rPr>
              <a:t>SECONDARY AUDIENCE</a:t>
            </a:r>
            <a:endParaRPr lang="en-US" sz="1100" dirty="0"/>
          </a:p>
        </p:txBody>
      </p:sp>
      <p:sp>
        <p:nvSpPr>
          <p:cNvPr id="19" name="Shape 15"/>
          <p:cNvSpPr/>
          <p:nvPr/>
        </p:nvSpPr>
        <p:spPr>
          <a:xfrm>
            <a:off x="7452360" y="2935224"/>
            <a:ext cx="109728" cy="109728"/>
          </a:xfrm>
          <a:prstGeom prst="ellipse">
            <a:avLst/>
          </a:prstGeom>
          <a:solidFill>
            <a:srgbClr val="1B3FA0"/>
          </a:solidFill>
          <a:ln/>
        </p:spPr>
      </p:sp>
      <p:sp>
        <p:nvSpPr>
          <p:cNvPr id="20" name="Text 16"/>
          <p:cNvSpPr/>
          <p:nvPr/>
        </p:nvSpPr>
        <p:spPr>
          <a:xfrm>
            <a:off x="7699248" y="2788920"/>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Metal structures</a:t>
            </a:r>
            <a:endParaRPr lang="en-US" sz="1300" dirty="0"/>
          </a:p>
        </p:txBody>
      </p:sp>
      <p:sp>
        <p:nvSpPr>
          <p:cNvPr id="21" name="Shape 17"/>
          <p:cNvSpPr/>
          <p:nvPr/>
        </p:nvSpPr>
        <p:spPr>
          <a:xfrm>
            <a:off x="7452360" y="3364992"/>
            <a:ext cx="109728" cy="109728"/>
          </a:xfrm>
          <a:prstGeom prst="ellipse">
            <a:avLst/>
          </a:prstGeom>
          <a:solidFill>
            <a:srgbClr val="1B3FA0"/>
          </a:solidFill>
          <a:ln/>
        </p:spPr>
      </p:sp>
      <p:sp>
        <p:nvSpPr>
          <p:cNvPr id="22" name="Text 18"/>
          <p:cNvSpPr/>
          <p:nvPr/>
        </p:nvSpPr>
        <p:spPr>
          <a:xfrm>
            <a:off x="7699248" y="3218688"/>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HVAC</a:t>
            </a:r>
            <a:endParaRPr lang="en-US" sz="1300" dirty="0"/>
          </a:p>
        </p:txBody>
      </p:sp>
      <p:sp>
        <p:nvSpPr>
          <p:cNvPr id="23" name="Shape 19"/>
          <p:cNvSpPr/>
          <p:nvPr/>
        </p:nvSpPr>
        <p:spPr>
          <a:xfrm>
            <a:off x="7452360" y="3794760"/>
            <a:ext cx="109728" cy="109728"/>
          </a:xfrm>
          <a:prstGeom prst="ellipse">
            <a:avLst/>
          </a:prstGeom>
          <a:solidFill>
            <a:srgbClr val="1B3FA0"/>
          </a:solidFill>
          <a:ln/>
        </p:spPr>
      </p:sp>
      <p:sp>
        <p:nvSpPr>
          <p:cNvPr id="24" name="Text 20"/>
          <p:cNvSpPr/>
          <p:nvPr/>
        </p:nvSpPr>
        <p:spPr>
          <a:xfrm>
            <a:off x="7699248" y="3648456"/>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Appliances / electrical</a:t>
            </a:r>
            <a:endParaRPr lang="en-US" sz="1300" dirty="0"/>
          </a:p>
        </p:txBody>
      </p:sp>
      <p:sp>
        <p:nvSpPr>
          <p:cNvPr id="25" name="Shape 21"/>
          <p:cNvSpPr/>
          <p:nvPr/>
        </p:nvSpPr>
        <p:spPr>
          <a:xfrm>
            <a:off x="7452360" y="4224528"/>
            <a:ext cx="109728" cy="109728"/>
          </a:xfrm>
          <a:prstGeom prst="ellipse">
            <a:avLst/>
          </a:prstGeom>
          <a:solidFill>
            <a:srgbClr val="1B3FA0"/>
          </a:solidFill>
          <a:ln/>
        </p:spPr>
      </p:sp>
      <p:sp>
        <p:nvSpPr>
          <p:cNvPr id="26" name="Text 22"/>
          <p:cNvSpPr/>
          <p:nvPr/>
        </p:nvSpPr>
        <p:spPr>
          <a:xfrm>
            <a:off x="7699248" y="4078224"/>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Electronics / EMS</a:t>
            </a:r>
            <a:endParaRPr lang="en-US" sz="1300" dirty="0"/>
          </a:p>
        </p:txBody>
      </p:sp>
      <p:sp>
        <p:nvSpPr>
          <p:cNvPr id="27" name="Shape 23"/>
          <p:cNvSpPr/>
          <p:nvPr/>
        </p:nvSpPr>
        <p:spPr>
          <a:xfrm>
            <a:off x="7452360" y="4654296"/>
            <a:ext cx="109728" cy="109728"/>
          </a:xfrm>
          <a:prstGeom prst="ellipse">
            <a:avLst/>
          </a:prstGeom>
          <a:solidFill>
            <a:srgbClr val="1B3FA0"/>
          </a:solidFill>
          <a:ln/>
        </p:spPr>
      </p:sp>
      <p:sp>
        <p:nvSpPr>
          <p:cNvPr id="28" name="Text 24"/>
          <p:cNvSpPr/>
          <p:nvPr/>
        </p:nvSpPr>
        <p:spPr>
          <a:xfrm>
            <a:off x="7699248" y="4507992"/>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Energy / PV</a:t>
            </a:r>
            <a:endParaRPr lang="en-US" sz="1300" dirty="0"/>
          </a:p>
        </p:txBody>
      </p:sp>
      <p:sp>
        <p:nvSpPr>
          <p:cNvPr id="29" name="Shape 25"/>
          <p:cNvSpPr/>
          <p:nvPr/>
        </p:nvSpPr>
        <p:spPr>
          <a:xfrm>
            <a:off x="7452360" y="5084064"/>
            <a:ext cx="109728" cy="109728"/>
          </a:xfrm>
          <a:prstGeom prst="ellipse">
            <a:avLst/>
          </a:prstGeom>
          <a:solidFill>
            <a:srgbClr val="1B3FA0"/>
          </a:solidFill>
          <a:ln/>
        </p:spPr>
      </p:sp>
      <p:sp>
        <p:nvSpPr>
          <p:cNvPr id="30" name="Text 26"/>
          <p:cNvSpPr/>
          <p:nvPr/>
        </p:nvSpPr>
        <p:spPr>
          <a:xfrm>
            <a:off x="7699248" y="4937760"/>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Furniture</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TECHNOLOGY FOR EXHIBITORS</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The ROMEXPO lead-generation app</a:t>
            </a:r>
            <a:endParaRPr lang="en-US" sz="2700" dirty="0"/>
          </a:p>
        </p:txBody>
      </p:sp>
      <p:sp>
        <p:nvSpPr>
          <p:cNvPr id="4" name="Text 2"/>
          <p:cNvSpPr/>
          <p:nvPr/>
        </p:nvSpPr>
        <p:spPr>
          <a:xfrm>
            <a:off x="640080" y="1417320"/>
            <a:ext cx="10515600" cy="457200"/>
          </a:xfrm>
          <a:prstGeom prst="rect">
            <a:avLst/>
          </a:prstGeom>
          <a:noFill/>
          <a:ln/>
        </p:spPr>
        <p:txBody>
          <a:bodyPr wrap="square" rtlCol="0" anchor="ctr"/>
          <a:lstStyle/>
          <a:p>
            <a:pPr indent="0" marL="0">
              <a:buNone/>
            </a:pPr>
            <a:r>
              <a:rPr lang="en-US" sz="1350" dirty="0">
                <a:solidFill>
                  <a:srgbClr val="3A4656"/>
                </a:solidFill>
                <a:latin typeface="Calibri" pitchFamily="34" charset="0"/>
                <a:ea typeface="Calibri" pitchFamily="34" charset="-122"/>
                <a:cs typeface="Calibri" pitchFamily="34" charset="-120"/>
              </a:rPr>
              <a:t>Every visitor scanned at your booth automatically becomes a qualified lead, straight into your own database, ready for follow-up.</a:t>
            </a:r>
            <a:endParaRPr lang="en-US" sz="1350" dirty="0"/>
          </a:p>
        </p:txBody>
      </p:sp>
      <p:sp>
        <p:nvSpPr>
          <p:cNvPr id="5" name="Shape 3"/>
          <p:cNvSpPr/>
          <p:nvPr/>
        </p:nvSpPr>
        <p:spPr>
          <a:xfrm>
            <a:off x="640080" y="2286000"/>
            <a:ext cx="3520440" cy="3566160"/>
          </a:xfrm>
          <a:prstGeom prst="roundRect">
            <a:avLst>
              <a:gd name="adj" fmla="val 2078"/>
            </a:avLst>
          </a:prstGeom>
          <a:solidFill>
            <a:srgbClr val="FFFFFF"/>
          </a:solidFill>
          <a:ln/>
          <a:effectLst>
            <a:outerShdw sx="100000" sy="100000" kx="0" ky="0" algn="bl" rotWithShape="0" blurRad="76200" dist="25400" dir="5400000">
              <a:srgbClr val="000000">
                <a:alpha val="10000"/>
              </a:srgbClr>
            </a:outerShdw>
          </a:effectLst>
        </p:spPr>
      </p:sp>
      <p:sp>
        <p:nvSpPr>
          <p:cNvPr id="6" name="Shape 4"/>
          <p:cNvSpPr/>
          <p:nvPr/>
        </p:nvSpPr>
        <p:spPr>
          <a:xfrm>
            <a:off x="932688" y="2578608"/>
            <a:ext cx="594360" cy="594360"/>
          </a:xfrm>
          <a:prstGeom prst="ellipse">
            <a:avLst/>
          </a:prstGeom>
          <a:solidFill>
            <a:srgbClr val="C8102E"/>
          </a:solidFill>
          <a:ln/>
        </p:spPr>
      </p:sp>
      <p:pic>
        <p:nvPicPr>
          <p:cNvPr id="7" name="Image 0" descr="preencoded.png">    </p:cNvPr>
          <p:cNvPicPr>
            <a:picLocks noChangeAspect="1"/>
          </p:cNvPicPr>
          <p:nvPr/>
        </p:nvPicPr>
        <p:blipFill>
          <a:blip r:embed="rId1"/>
          <a:stretch>
            <a:fillRect/>
          </a:stretch>
        </p:blipFill>
        <p:spPr>
          <a:xfrm>
            <a:off x="1078992" y="2724912"/>
            <a:ext cx="301752" cy="301752"/>
          </a:xfrm>
          <a:prstGeom prst="rect">
            <a:avLst/>
          </a:prstGeom>
        </p:spPr>
      </p:pic>
      <p:sp>
        <p:nvSpPr>
          <p:cNvPr id="8" name="Text 5"/>
          <p:cNvSpPr/>
          <p:nvPr/>
        </p:nvSpPr>
        <p:spPr>
          <a:xfrm>
            <a:off x="932688" y="3337560"/>
            <a:ext cx="2935224" cy="685800"/>
          </a:xfrm>
          <a:prstGeom prst="rect">
            <a:avLst/>
          </a:prstGeom>
          <a:noFill/>
          <a:ln/>
        </p:spPr>
        <p:txBody>
          <a:bodyPr wrap="square" lIns="0" tIns="0" rIns="0" bIns="0" rtlCol="0" anchor="ctr"/>
          <a:lstStyle/>
          <a:p>
            <a:pPr indent="0" marL="0">
              <a:lnSpc>
                <a:spcPct val="120000"/>
              </a:lnSpc>
              <a:buNone/>
            </a:pPr>
            <a:r>
              <a:rPr lang="en-US" sz="1600" b="1" dirty="0">
                <a:solidFill>
                  <a:srgbClr val="0F1F4D"/>
                </a:solidFill>
                <a:latin typeface="Cambria" pitchFamily="34" charset="0"/>
                <a:ea typeface="Cambria" pitchFamily="34" charset="-122"/>
                <a:cs typeface="Cambria" pitchFamily="34" charset="-120"/>
              </a:rPr>
              <a:t>Instant lead generation</a:t>
            </a:r>
            <a:endParaRPr lang="en-US" sz="1600" dirty="0"/>
          </a:p>
        </p:txBody>
      </p:sp>
      <p:sp>
        <p:nvSpPr>
          <p:cNvPr id="9" name="Text 6"/>
          <p:cNvSpPr/>
          <p:nvPr/>
        </p:nvSpPr>
        <p:spPr>
          <a:xfrm>
            <a:off x="932688" y="4114800"/>
            <a:ext cx="2935224" cy="1554480"/>
          </a:xfrm>
          <a:prstGeom prst="rect">
            <a:avLst/>
          </a:prstGeom>
          <a:noFill/>
          <a:ln/>
        </p:spPr>
        <p:txBody>
          <a:bodyPr wrap="square" lIns="0" tIns="0" rIns="0" bIns="0" rtlCol="0" anchor="ctr"/>
          <a:lstStyle/>
          <a:p>
            <a:pPr indent="0" marL="0">
              <a:lnSpc>
                <a:spcPct val="130000"/>
              </a:lnSpc>
              <a:buNone/>
            </a:pPr>
            <a:r>
              <a:rPr lang="en-US" sz="1250" dirty="0">
                <a:solidFill>
                  <a:srgbClr val="3A4656"/>
                </a:solidFill>
                <a:latin typeface="Calibri" pitchFamily="34" charset="0"/>
                <a:ea typeface="Calibri" pitchFamily="34" charset="-122"/>
                <a:cs typeface="Calibri" pitchFamily="34" charset="-120"/>
              </a:rPr>
              <a:t>Scan the visitor's badge and automatically receive their contact details, no paper and no manual entry</a:t>
            </a:r>
            <a:endParaRPr lang="en-US" sz="1250" dirty="0"/>
          </a:p>
        </p:txBody>
      </p:sp>
      <p:sp>
        <p:nvSpPr>
          <p:cNvPr id="10" name="Shape 7"/>
          <p:cNvSpPr/>
          <p:nvPr/>
        </p:nvSpPr>
        <p:spPr>
          <a:xfrm>
            <a:off x="4361688" y="2286000"/>
            <a:ext cx="3520440" cy="3566160"/>
          </a:xfrm>
          <a:prstGeom prst="roundRect">
            <a:avLst>
              <a:gd name="adj" fmla="val 2078"/>
            </a:avLst>
          </a:prstGeom>
          <a:solidFill>
            <a:srgbClr val="FFFFFF"/>
          </a:solidFill>
          <a:ln/>
          <a:effectLst>
            <a:outerShdw sx="100000" sy="100000" kx="0" ky="0" algn="bl" rotWithShape="0" blurRad="76200" dist="25400" dir="5400000">
              <a:srgbClr val="000000">
                <a:alpha val="10000"/>
              </a:srgbClr>
            </a:outerShdw>
          </a:effectLst>
        </p:spPr>
      </p:sp>
      <p:sp>
        <p:nvSpPr>
          <p:cNvPr id="11" name="Shape 8"/>
          <p:cNvSpPr/>
          <p:nvPr/>
        </p:nvSpPr>
        <p:spPr>
          <a:xfrm>
            <a:off x="4654296" y="2578608"/>
            <a:ext cx="594360" cy="594360"/>
          </a:xfrm>
          <a:prstGeom prst="ellipse">
            <a:avLst/>
          </a:prstGeom>
          <a:solidFill>
            <a:srgbClr val="1B3FA0"/>
          </a:solidFill>
          <a:ln/>
        </p:spPr>
      </p:sp>
      <p:pic>
        <p:nvPicPr>
          <p:cNvPr id="12" name="Image 1" descr="preencoded.png">    </p:cNvPr>
          <p:cNvPicPr>
            <a:picLocks noChangeAspect="1"/>
          </p:cNvPicPr>
          <p:nvPr/>
        </p:nvPicPr>
        <p:blipFill>
          <a:blip r:embed="rId2"/>
          <a:stretch>
            <a:fillRect/>
          </a:stretch>
        </p:blipFill>
        <p:spPr>
          <a:xfrm>
            <a:off x="4800600" y="2724912"/>
            <a:ext cx="301752" cy="301752"/>
          </a:xfrm>
          <a:prstGeom prst="rect">
            <a:avLst/>
          </a:prstGeom>
        </p:spPr>
      </p:pic>
      <p:sp>
        <p:nvSpPr>
          <p:cNvPr id="13" name="Text 9"/>
          <p:cNvSpPr/>
          <p:nvPr/>
        </p:nvSpPr>
        <p:spPr>
          <a:xfrm>
            <a:off x="4654296" y="3337560"/>
            <a:ext cx="2935224" cy="685800"/>
          </a:xfrm>
          <a:prstGeom prst="rect">
            <a:avLst/>
          </a:prstGeom>
          <a:noFill/>
          <a:ln/>
        </p:spPr>
        <p:txBody>
          <a:bodyPr wrap="square" lIns="0" tIns="0" rIns="0" bIns="0" rtlCol="0" anchor="ctr"/>
          <a:lstStyle/>
          <a:p>
            <a:pPr indent="0" marL="0">
              <a:lnSpc>
                <a:spcPct val="120000"/>
              </a:lnSpc>
              <a:buNone/>
            </a:pPr>
            <a:r>
              <a:rPr lang="en-US" sz="1600" b="1" dirty="0">
                <a:solidFill>
                  <a:srgbClr val="0F1F4D"/>
                </a:solidFill>
                <a:latin typeface="Cambria" pitchFamily="34" charset="0"/>
                <a:ea typeface="Cambria" pitchFamily="34" charset="-122"/>
                <a:cs typeface="Cambria" pitchFamily="34" charset="-120"/>
              </a:rPr>
              <a:t>Your own database</a:t>
            </a:r>
            <a:endParaRPr lang="en-US" sz="1600" dirty="0"/>
          </a:p>
        </p:txBody>
      </p:sp>
      <p:sp>
        <p:nvSpPr>
          <p:cNvPr id="14" name="Text 10"/>
          <p:cNvSpPr/>
          <p:nvPr/>
        </p:nvSpPr>
        <p:spPr>
          <a:xfrm>
            <a:off x="4654296" y="4114800"/>
            <a:ext cx="2935224" cy="1554480"/>
          </a:xfrm>
          <a:prstGeom prst="rect">
            <a:avLst/>
          </a:prstGeom>
          <a:noFill/>
          <a:ln/>
        </p:spPr>
        <p:txBody>
          <a:bodyPr wrap="square" lIns="0" tIns="0" rIns="0" bIns="0" rtlCol="0" anchor="ctr"/>
          <a:lstStyle/>
          <a:p>
            <a:pPr indent="0" marL="0">
              <a:lnSpc>
                <a:spcPct val="130000"/>
              </a:lnSpc>
              <a:buNone/>
            </a:pPr>
            <a:r>
              <a:rPr lang="en-US" sz="1250" dirty="0">
                <a:solidFill>
                  <a:srgbClr val="3A4656"/>
                </a:solidFill>
                <a:latin typeface="Calibri" pitchFamily="34" charset="0"/>
                <a:ea typeface="Calibri" pitchFamily="34" charset="-122"/>
                <a:cs typeface="Calibri" pitchFamily="34" charset="-120"/>
              </a:rPr>
              <a:t>Every lead goes straight into your database, exportable and available immediately after the event</a:t>
            </a:r>
            <a:endParaRPr lang="en-US" sz="1250" dirty="0"/>
          </a:p>
        </p:txBody>
      </p:sp>
      <p:sp>
        <p:nvSpPr>
          <p:cNvPr id="15" name="Shape 11"/>
          <p:cNvSpPr/>
          <p:nvPr/>
        </p:nvSpPr>
        <p:spPr>
          <a:xfrm>
            <a:off x="8083296" y="2286000"/>
            <a:ext cx="3520440" cy="3566160"/>
          </a:xfrm>
          <a:prstGeom prst="roundRect">
            <a:avLst>
              <a:gd name="adj" fmla="val 2078"/>
            </a:avLst>
          </a:prstGeom>
          <a:solidFill>
            <a:srgbClr val="FFFFFF"/>
          </a:solidFill>
          <a:ln/>
          <a:effectLst>
            <a:outerShdw sx="100000" sy="100000" kx="0" ky="0" algn="bl" rotWithShape="0" blurRad="76200" dist="25400" dir="5400000">
              <a:srgbClr val="000000">
                <a:alpha val="10000"/>
              </a:srgbClr>
            </a:outerShdw>
          </a:effectLst>
        </p:spPr>
      </p:sp>
      <p:sp>
        <p:nvSpPr>
          <p:cNvPr id="16" name="Shape 12"/>
          <p:cNvSpPr/>
          <p:nvPr/>
        </p:nvSpPr>
        <p:spPr>
          <a:xfrm>
            <a:off x="8375904" y="2578608"/>
            <a:ext cx="594360" cy="594360"/>
          </a:xfrm>
          <a:prstGeom prst="ellipse">
            <a:avLst/>
          </a:prstGeom>
          <a:solidFill>
            <a:srgbClr val="A37700"/>
          </a:solidFill>
          <a:ln/>
        </p:spPr>
      </p:sp>
      <p:pic>
        <p:nvPicPr>
          <p:cNvPr id="17" name="Image 2" descr="preencoded.png">    </p:cNvPr>
          <p:cNvPicPr>
            <a:picLocks noChangeAspect="1"/>
          </p:cNvPicPr>
          <p:nvPr/>
        </p:nvPicPr>
        <p:blipFill>
          <a:blip r:embed="rId3"/>
          <a:stretch>
            <a:fillRect/>
          </a:stretch>
        </p:blipFill>
        <p:spPr>
          <a:xfrm>
            <a:off x="8522208" y="2724912"/>
            <a:ext cx="301752" cy="301752"/>
          </a:xfrm>
          <a:prstGeom prst="rect">
            <a:avLst/>
          </a:prstGeom>
        </p:spPr>
      </p:pic>
      <p:sp>
        <p:nvSpPr>
          <p:cNvPr id="18" name="Text 13"/>
          <p:cNvSpPr/>
          <p:nvPr/>
        </p:nvSpPr>
        <p:spPr>
          <a:xfrm>
            <a:off x="8375904" y="3337560"/>
            <a:ext cx="2935224" cy="685800"/>
          </a:xfrm>
          <a:prstGeom prst="rect">
            <a:avLst/>
          </a:prstGeom>
          <a:noFill/>
          <a:ln/>
        </p:spPr>
        <p:txBody>
          <a:bodyPr wrap="square" lIns="0" tIns="0" rIns="0" bIns="0" rtlCol="0" anchor="ctr"/>
          <a:lstStyle/>
          <a:p>
            <a:pPr indent="0" marL="0">
              <a:lnSpc>
                <a:spcPct val="120000"/>
              </a:lnSpc>
              <a:buNone/>
            </a:pPr>
            <a:r>
              <a:rPr lang="en-US" sz="1600" b="1" dirty="0">
                <a:solidFill>
                  <a:srgbClr val="0F1F4D"/>
                </a:solidFill>
                <a:latin typeface="Cambria" pitchFamily="34" charset="0"/>
                <a:ea typeface="Cambria" pitchFamily="34" charset="-122"/>
                <a:cs typeface="Cambria" pitchFamily="34" charset="-120"/>
              </a:rPr>
              <a:t>Direct contact with the visitor</a:t>
            </a:r>
            <a:endParaRPr lang="en-US" sz="1600" dirty="0"/>
          </a:p>
        </p:txBody>
      </p:sp>
      <p:sp>
        <p:nvSpPr>
          <p:cNvPr id="19" name="Text 14"/>
          <p:cNvSpPr/>
          <p:nvPr/>
        </p:nvSpPr>
        <p:spPr>
          <a:xfrm>
            <a:off x="8375904" y="4114800"/>
            <a:ext cx="2935224" cy="1554480"/>
          </a:xfrm>
          <a:prstGeom prst="rect">
            <a:avLst/>
          </a:prstGeom>
          <a:noFill/>
          <a:ln/>
        </p:spPr>
        <p:txBody>
          <a:bodyPr wrap="square" lIns="0" tIns="0" rIns="0" bIns="0" rtlCol="0" anchor="ctr"/>
          <a:lstStyle/>
          <a:p>
            <a:pPr indent="0" marL="0">
              <a:lnSpc>
                <a:spcPct val="130000"/>
              </a:lnSpc>
              <a:buNone/>
            </a:pPr>
            <a:r>
              <a:rPr lang="en-US" sz="1250" dirty="0">
                <a:solidFill>
                  <a:srgbClr val="3A4656"/>
                </a:solidFill>
                <a:latin typeface="Calibri" pitchFamily="34" charset="0"/>
                <a:ea typeface="Calibri" pitchFamily="34" charset="-122"/>
                <a:cs typeface="Calibri" pitchFamily="34" charset="-120"/>
              </a:rPr>
              <a:t>Add notes and specific interests on the spot, for a fast, personalized follow-up</a:t>
            </a:r>
            <a:endParaRPr lang="en-US" sz="1250" dirty="0"/>
          </a:p>
        </p:txBody>
      </p:sp>
      <p:sp>
        <p:nvSpPr>
          <p:cNvPr id="20" name="Text 15"/>
          <p:cNvSpPr/>
          <p:nvPr/>
        </p:nvSpPr>
        <p:spPr>
          <a:xfrm>
            <a:off x="640080" y="6035040"/>
            <a:ext cx="10881360" cy="457200"/>
          </a:xfrm>
          <a:prstGeom prst="rect">
            <a:avLst/>
          </a:prstGeom>
          <a:noFill/>
          <a:ln/>
        </p:spPr>
        <p:txBody>
          <a:bodyPr wrap="square" rtlCol="0" anchor="ctr"/>
          <a:lstStyle/>
          <a:p>
            <a:pPr indent="0" marL="0">
              <a:buNone/>
            </a:pPr>
            <a:r>
              <a:rPr lang="en-US" sz="1250" i="1" dirty="0">
                <a:solidFill>
                  <a:srgbClr val="8394A8"/>
                </a:solidFill>
                <a:latin typeface="Calibri" pitchFamily="34" charset="0"/>
                <a:ea typeface="Calibri" pitchFamily="34" charset="-122"/>
                <a:cs typeface="Calibri" pitchFamily="34" charset="-120"/>
              </a:rPr>
              <a:t>No paperwork, no lost data: everything stays in your exhibitor account.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VALUE FOR EXHIBITORS</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Why exhibit at DIGITAL METAL &amp; TIB 2027</a:t>
            </a:r>
            <a:endParaRPr lang="en-US" sz="2700" dirty="0"/>
          </a:p>
        </p:txBody>
      </p:sp>
      <p:sp>
        <p:nvSpPr>
          <p:cNvPr id="4" name="Shape 2"/>
          <p:cNvSpPr/>
          <p:nvPr/>
        </p:nvSpPr>
        <p:spPr>
          <a:xfrm>
            <a:off x="640080" y="169164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5" name="Shape 3"/>
          <p:cNvSpPr/>
          <p:nvPr/>
        </p:nvSpPr>
        <p:spPr>
          <a:xfrm>
            <a:off x="896112" y="1947672"/>
            <a:ext cx="502920" cy="502920"/>
          </a:xfrm>
          <a:prstGeom prst="ellipse">
            <a:avLst/>
          </a:prstGeom>
          <a:solidFill>
            <a:srgbClr val="C8102E"/>
          </a:solidFill>
          <a:ln/>
        </p:spPr>
      </p:sp>
      <p:pic>
        <p:nvPicPr>
          <p:cNvPr id="6" name="Image 0" descr="preencoded.png">    </p:cNvPr>
          <p:cNvPicPr>
            <a:picLocks noChangeAspect="1"/>
          </p:cNvPicPr>
          <p:nvPr/>
        </p:nvPicPr>
        <p:blipFill>
          <a:blip r:embed="rId1"/>
          <a:stretch>
            <a:fillRect/>
          </a:stretch>
        </p:blipFill>
        <p:spPr>
          <a:xfrm>
            <a:off x="1024128" y="2075688"/>
            <a:ext cx="256032" cy="256032"/>
          </a:xfrm>
          <a:prstGeom prst="rect">
            <a:avLst/>
          </a:prstGeom>
        </p:spPr>
      </p:pic>
      <p:sp>
        <p:nvSpPr>
          <p:cNvPr id="7" name="Text 4"/>
          <p:cNvSpPr/>
          <p:nvPr/>
        </p:nvSpPr>
        <p:spPr>
          <a:xfrm>
            <a:off x="896112" y="256032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Direct access to decision-makers</a:t>
            </a:r>
            <a:endParaRPr lang="en-US" sz="1400" dirty="0"/>
          </a:p>
        </p:txBody>
      </p:sp>
      <p:sp>
        <p:nvSpPr>
          <p:cNvPr id="8" name="Text 5"/>
          <p:cNvSpPr/>
          <p:nvPr/>
        </p:nvSpPr>
        <p:spPr>
          <a:xfrm>
            <a:off x="896112" y="299008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Plant managers, engineers, and technicians with real investment decision power</a:t>
            </a:r>
            <a:endParaRPr lang="en-US" sz="1100" dirty="0"/>
          </a:p>
        </p:txBody>
      </p:sp>
      <p:sp>
        <p:nvSpPr>
          <p:cNvPr id="9" name="Shape 6"/>
          <p:cNvSpPr/>
          <p:nvPr/>
        </p:nvSpPr>
        <p:spPr>
          <a:xfrm>
            <a:off x="4389120" y="169164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10" name="Shape 7"/>
          <p:cNvSpPr/>
          <p:nvPr/>
        </p:nvSpPr>
        <p:spPr>
          <a:xfrm>
            <a:off x="4645152" y="1947672"/>
            <a:ext cx="502920" cy="502920"/>
          </a:xfrm>
          <a:prstGeom prst="ellipse">
            <a:avLst/>
          </a:prstGeom>
          <a:solidFill>
            <a:srgbClr val="1B3FA0"/>
          </a:solidFill>
          <a:ln/>
        </p:spPr>
      </p:sp>
      <p:pic>
        <p:nvPicPr>
          <p:cNvPr id="11" name="Image 1" descr="preencoded.png">    </p:cNvPr>
          <p:cNvPicPr>
            <a:picLocks noChangeAspect="1"/>
          </p:cNvPicPr>
          <p:nvPr/>
        </p:nvPicPr>
        <p:blipFill>
          <a:blip r:embed="rId2"/>
          <a:stretch>
            <a:fillRect/>
          </a:stretch>
        </p:blipFill>
        <p:spPr>
          <a:xfrm>
            <a:off x="4773168" y="2075688"/>
            <a:ext cx="256032" cy="256032"/>
          </a:xfrm>
          <a:prstGeom prst="rect">
            <a:avLst/>
          </a:prstGeom>
        </p:spPr>
      </p:pic>
      <p:sp>
        <p:nvSpPr>
          <p:cNvPr id="12" name="Text 8"/>
          <p:cNvSpPr/>
          <p:nvPr/>
        </p:nvSpPr>
        <p:spPr>
          <a:xfrm>
            <a:off x="4645152" y="256032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Live demonstrations, not brochures</a:t>
            </a:r>
            <a:endParaRPr lang="en-US" sz="1400" dirty="0"/>
          </a:p>
        </p:txBody>
      </p:sp>
      <p:sp>
        <p:nvSpPr>
          <p:cNvPr id="13" name="Text 9"/>
          <p:cNvSpPr/>
          <p:nvPr/>
        </p:nvSpPr>
        <p:spPr>
          <a:xfrm>
            <a:off x="4645152" y="299008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Visitors see the technology at work: robots, measurement cells, cutting and welding lines</a:t>
            </a:r>
            <a:endParaRPr lang="en-US" sz="1100" dirty="0"/>
          </a:p>
        </p:txBody>
      </p:sp>
      <p:sp>
        <p:nvSpPr>
          <p:cNvPr id="14" name="Shape 10"/>
          <p:cNvSpPr/>
          <p:nvPr/>
        </p:nvSpPr>
        <p:spPr>
          <a:xfrm>
            <a:off x="8138160" y="169164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15" name="Shape 11"/>
          <p:cNvSpPr/>
          <p:nvPr/>
        </p:nvSpPr>
        <p:spPr>
          <a:xfrm>
            <a:off x="8394192" y="1947672"/>
            <a:ext cx="502920" cy="502920"/>
          </a:xfrm>
          <a:prstGeom prst="ellipse">
            <a:avLst/>
          </a:prstGeom>
          <a:solidFill>
            <a:srgbClr val="A37700"/>
          </a:solidFill>
          <a:ln/>
        </p:spPr>
      </p:sp>
      <p:pic>
        <p:nvPicPr>
          <p:cNvPr id="16" name="Image 2" descr="preencoded.png">    </p:cNvPr>
          <p:cNvPicPr>
            <a:picLocks noChangeAspect="1"/>
          </p:cNvPicPr>
          <p:nvPr/>
        </p:nvPicPr>
        <p:blipFill>
          <a:blip r:embed="rId3"/>
          <a:stretch>
            <a:fillRect/>
          </a:stretch>
        </p:blipFill>
        <p:spPr>
          <a:xfrm>
            <a:off x="8522208" y="2075688"/>
            <a:ext cx="256032" cy="256032"/>
          </a:xfrm>
          <a:prstGeom prst="rect">
            <a:avLst/>
          </a:prstGeom>
        </p:spPr>
      </p:pic>
      <p:sp>
        <p:nvSpPr>
          <p:cNvPr id="17" name="Text 12"/>
          <p:cNvSpPr/>
          <p:nvPr/>
        </p:nvSpPr>
        <p:spPr>
          <a:xfrm>
            <a:off x="8394192" y="256032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Direct consulting at the booth</a:t>
            </a:r>
            <a:endParaRPr lang="en-US" sz="1400" dirty="0"/>
          </a:p>
        </p:txBody>
      </p:sp>
      <p:sp>
        <p:nvSpPr>
          <p:cNvPr id="18" name="Text 13"/>
          <p:cNvSpPr/>
          <p:nvPr/>
        </p:nvSpPr>
        <p:spPr>
          <a:xfrm>
            <a:off x="8394192" y="299008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Real technical discussions, no intermediaries, with plant specialists</a:t>
            </a:r>
            <a:endParaRPr lang="en-US" sz="1100" dirty="0"/>
          </a:p>
        </p:txBody>
      </p:sp>
      <p:sp>
        <p:nvSpPr>
          <p:cNvPr id="19" name="Shape 14"/>
          <p:cNvSpPr/>
          <p:nvPr/>
        </p:nvSpPr>
        <p:spPr>
          <a:xfrm>
            <a:off x="640080" y="429768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20" name="Shape 15"/>
          <p:cNvSpPr/>
          <p:nvPr/>
        </p:nvSpPr>
        <p:spPr>
          <a:xfrm>
            <a:off x="896112" y="4553712"/>
            <a:ext cx="502920" cy="502920"/>
          </a:xfrm>
          <a:prstGeom prst="ellipse">
            <a:avLst/>
          </a:prstGeom>
          <a:solidFill>
            <a:srgbClr val="C8102E"/>
          </a:solidFill>
          <a:ln/>
        </p:spPr>
      </p:sp>
      <p:pic>
        <p:nvPicPr>
          <p:cNvPr id="21" name="Image 3" descr="preencoded.png">    </p:cNvPr>
          <p:cNvPicPr>
            <a:picLocks noChangeAspect="1"/>
          </p:cNvPicPr>
          <p:nvPr/>
        </p:nvPicPr>
        <p:blipFill>
          <a:blip r:embed="rId4"/>
          <a:stretch>
            <a:fillRect/>
          </a:stretch>
        </p:blipFill>
        <p:spPr>
          <a:xfrm>
            <a:off x="1024128" y="4681728"/>
            <a:ext cx="256032" cy="256032"/>
          </a:xfrm>
          <a:prstGeom prst="rect">
            <a:avLst/>
          </a:prstGeom>
        </p:spPr>
      </p:pic>
      <p:sp>
        <p:nvSpPr>
          <p:cNvPr id="22" name="Text 16"/>
          <p:cNvSpPr/>
          <p:nvPr/>
        </p:nvSpPr>
        <p:spPr>
          <a:xfrm>
            <a:off x="896112" y="516636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International positioning</a:t>
            </a:r>
            <a:endParaRPr lang="en-US" sz="1400" dirty="0"/>
          </a:p>
        </p:txBody>
      </p:sp>
      <p:sp>
        <p:nvSpPr>
          <p:cNvPr id="23" name="Text 17"/>
          <p:cNvSpPr/>
          <p:nvPr/>
        </p:nvSpPr>
        <p:spPr>
          <a:xfrm>
            <a:off x="896112" y="559612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Aligned with the standards of major European industrial digitalization trade fairs</a:t>
            </a:r>
            <a:endParaRPr lang="en-US" sz="1100" dirty="0"/>
          </a:p>
        </p:txBody>
      </p:sp>
      <p:sp>
        <p:nvSpPr>
          <p:cNvPr id="24" name="Shape 18"/>
          <p:cNvSpPr/>
          <p:nvPr/>
        </p:nvSpPr>
        <p:spPr>
          <a:xfrm>
            <a:off x="4389120" y="429768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25" name="Shape 19"/>
          <p:cNvSpPr/>
          <p:nvPr/>
        </p:nvSpPr>
        <p:spPr>
          <a:xfrm>
            <a:off x="4645152" y="4553712"/>
            <a:ext cx="502920" cy="502920"/>
          </a:xfrm>
          <a:prstGeom prst="ellipse">
            <a:avLst/>
          </a:prstGeom>
          <a:solidFill>
            <a:srgbClr val="1B3FA0"/>
          </a:solidFill>
          <a:ln/>
        </p:spPr>
      </p:sp>
      <p:pic>
        <p:nvPicPr>
          <p:cNvPr id="26" name="Image 4" descr="preencoded.png">    </p:cNvPr>
          <p:cNvPicPr>
            <a:picLocks noChangeAspect="1"/>
          </p:cNvPicPr>
          <p:nvPr/>
        </p:nvPicPr>
        <p:blipFill>
          <a:blip r:embed="rId5"/>
          <a:stretch>
            <a:fillRect/>
          </a:stretch>
        </p:blipFill>
        <p:spPr>
          <a:xfrm>
            <a:off x="4773168" y="4681728"/>
            <a:ext cx="256032" cy="256032"/>
          </a:xfrm>
          <a:prstGeom prst="rect">
            <a:avLst/>
          </a:prstGeom>
        </p:spPr>
      </p:pic>
      <p:sp>
        <p:nvSpPr>
          <p:cNvPr id="27" name="Text 20"/>
          <p:cNvSpPr/>
          <p:nvPr/>
        </p:nvSpPr>
        <p:spPr>
          <a:xfrm>
            <a:off x="4645152" y="516636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Cross-industry networking</a:t>
            </a:r>
            <a:endParaRPr lang="en-US" sz="1400" dirty="0"/>
          </a:p>
        </p:txBody>
      </p:sp>
      <p:sp>
        <p:nvSpPr>
          <p:cNvPr id="28" name="Text 21"/>
          <p:cNvSpPr/>
          <p:nvPr/>
        </p:nvSpPr>
        <p:spPr>
          <a:xfrm>
            <a:off x="4645152" y="559612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Partnerships between the Metal and TIB communities, under one brand</a:t>
            </a:r>
            <a:endParaRPr lang="en-US" sz="1100" dirty="0"/>
          </a:p>
        </p:txBody>
      </p:sp>
      <p:sp>
        <p:nvSpPr>
          <p:cNvPr id="29" name="Shape 22"/>
          <p:cNvSpPr/>
          <p:nvPr/>
        </p:nvSpPr>
        <p:spPr>
          <a:xfrm>
            <a:off x="8138160" y="429768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30" name="Shape 23"/>
          <p:cNvSpPr/>
          <p:nvPr/>
        </p:nvSpPr>
        <p:spPr>
          <a:xfrm>
            <a:off x="8394192" y="4553712"/>
            <a:ext cx="502920" cy="502920"/>
          </a:xfrm>
          <a:prstGeom prst="ellipse">
            <a:avLst/>
          </a:prstGeom>
          <a:solidFill>
            <a:srgbClr val="A37700"/>
          </a:solidFill>
          <a:ln/>
        </p:spPr>
      </p:sp>
      <p:pic>
        <p:nvPicPr>
          <p:cNvPr id="31" name="Image 5" descr="preencoded.png">    </p:cNvPr>
          <p:cNvPicPr>
            <a:picLocks noChangeAspect="1"/>
          </p:cNvPicPr>
          <p:nvPr/>
        </p:nvPicPr>
        <p:blipFill>
          <a:blip r:embed="rId6"/>
          <a:stretch>
            <a:fillRect/>
          </a:stretch>
        </p:blipFill>
        <p:spPr>
          <a:xfrm>
            <a:off x="8522208" y="4681728"/>
            <a:ext cx="256032" cy="256032"/>
          </a:xfrm>
          <a:prstGeom prst="rect">
            <a:avLst/>
          </a:prstGeom>
        </p:spPr>
      </p:pic>
      <p:sp>
        <p:nvSpPr>
          <p:cNvPr id="32" name="Text 24"/>
          <p:cNvSpPr/>
          <p:nvPr/>
        </p:nvSpPr>
        <p:spPr>
          <a:xfrm>
            <a:off x="8394192" y="516636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A message built on results</a:t>
            </a:r>
            <a:endParaRPr lang="en-US" sz="1400" dirty="0"/>
          </a:p>
        </p:txBody>
      </p:sp>
      <p:sp>
        <p:nvSpPr>
          <p:cNvPr id="33" name="Text 25"/>
          <p:cNvSpPr/>
          <p:nvPr/>
        </p:nvSpPr>
        <p:spPr>
          <a:xfrm>
            <a:off x="8394192" y="559612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The campaign emphasizes decisions and outcomes, not technology spectacle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9144000" cy="320040"/>
          </a:xfrm>
          <a:prstGeom prst="rect">
            <a:avLst/>
          </a:prstGeom>
          <a:noFill/>
          <a:ln/>
        </p:spPr>
        <p:txBody>
          <a:bodyPr wrap="square" rtlCol="0" anchor="ctr"/>
          <a:lstStyle/>
          <a:p>
            <a:pPr indent="0" marL="0">
              <a:buNone/>
            </a:pPr>
            <a:r>
              <a:rPr lang="en-US" sz="1300" b="1" spc="150" kern="0" dirty="0">
                <a:solidFill>
                  <a:srgbClr val="C8102E"/>
                </a:solidFill>
                <a:latin typeface="Calibri" pitchFamily="34" charset="0"/>
                <a:ea typeface="Calibri" pitchFamily="34" charset="-122"/>
                <a:cs typeface="Calibri" pitchFamily="34" charset="-120"/>
              </a:rPr>
              <a:t>HOW WE BRING VISITORS TO YOUR BOOTH</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The 3 pillars of the communication campaign</a:t>
            </a:r>
            <a:endParaRPr lang="en-US" sz="2700" dirty="0"/>
          </a:p>
        </p:txBody>
      </p:sp>
      <p:sp>
        <p:nvSpPr>
          <p:cNvPr id="4" name="Shape 2"/>
          <p:cNvSpPr/>
          <p:nvPr/>
        </p:nvSpPr>
        <p:spPr>
          <a:xfrm>
            <a:off x="640080" y="1691640"/>
            <a:ext cx="3520440" cy="3246120"/>
          </a:xfrm>
          <a:prstGeom prst="roundRect">
            <a:avLst>
              <a:gd name="adj" fmla="val 2254"/>
            </a:avLst>
          </a:prstGeom>
          <a:solidFill>
            <a:srgbClr val="FFFFFF"/>
          </a:solidFill>
          <a:ln/>
          <a:effectLst>
            <a:outerShdw sx="100000" sy="100000" kx="0" ky="0" algn="bl" rotWithShape="0" blurRad="76200" dist="25400" dir="5400000">
              <a:srgbClr val="000000">
                <a:alpha val="10000"/>
              </a:srgbClr>
            </a:outerShdw>
          </a:effectLst>
        </p:spPr>
      </p:sp>
      <p:sp>
        <p:nvSpPr>
          <p:cNvPr id="5" name="Text 3"/>
          <p:cNvSpPr/>
          <p:nvPr/>
        </p:nvSpPr>
        <p:spPr>
          <a:xfrm>
            <a:off x="932688" y="1874520"/>
            <a:ext cx="1371600" cy="640080"/>
          </a:xfrm>
          <a:prstGeom prst="rect">
            <a:avLst/>
          </a:prstGeom>
          <a:noFill/>
          <a:ln/>
        </p:spPr>
        <p:txBody>
          <a:bodyPr wrap="square" lIns="0" tIns="0" rIns="0" bIns="0" rtlCol="0" anchor="ctr"/>
          <a:lstStyle/>
          <a:p>
            <a:pPr indent="0" marL="0">
              <a:buNone/>
            </a:pPr>
            <a:r>
              <a:rPr lang="en-US" sz="3000" b="1" dirty="0">
                <a:solidFill>
                  <a:srgbClr val="D5DBE3"/>
                </a:solidFill>
                <a:latin typeface="Cambria" pitchFamily="34" charset="0"/>
                <a:ea typeface="Cambria" pitchFamily="34" charset="-122"/>
                <a:cs typeface="Cambria" pitchFamily="34" charset="-120"/>
              </a:rPr>
              <a:t>01</a:t>
            </a:r>
            <a:endParaRPr lang="en-US" sz="3000" dirty="0"/>
          </a:p>
        </p:txBody>
      </p:sp>
      <p:sp>
        <p:nvSpPr>
          <p:cNvPr id="6" name="Text 4"/>
          <p:cNvSpPr/>
          <p:nvPr/>
        </p:nvSpPr>
        <p:spPr>
          <a:xfrm>
            <a:off x="932688" y="2514600"/>
            <a:ext cx="2935224" cy="777240"/>
          </a:xfrm>
          <a:prstGeom prst="rect">
            <a:avLst/>
          </a:prstGeom>
          <a:noFill/>
          <a:ln/>
        </p:spPr>
        <p:txBody>
          <a:bodyPr wrap="square" lIns="0" tIns="0" rIns="0" bIns="0" rtlCol="0" anchor="ctr"/>
          <a:lstStyle/>
          <a:p>
            <a:pPr indent="0" marL="0">
              <a:lnSpc>
                <a:spcPct val="120000"/>
              </a:lnSpc>
              <a:buNone/>
            </a:pPr>
            <a:r>
              <a:rPr lang="en-US" sz="1650" b="1" dirty="0">
                <a:solidFill>
                  <a:srgbClr val="C8102E"/>
                </a:solidFill>
                <a:latin typeface="Cambria" pitchFamily="34" charset="0"/>
                <a:ea typeface="Cambria" pitchFamily="34" charset="-122"/>
                <a:cs typeface="Cambria" pitchFamily="34" charset="-120"/>
              </a:rPr>
              <a:t>Efficiency you can see in the costs</a:t>
            </a:r>
            <a:endParaRPr lang="en-US" sz="1650" dirty="0"/>
          </a:p>
        </p:txBody>
      </p:sp>
      <p:sp>
        <p:nvSpPr>
          <p:cNvPr id="7" name="Text 5"/>
          <p:cNvSpPr/>
          <p:nvPr/>
        </p:nvSpPr>
        <p:spPr>
          <a:xfrm>
            <a:off x="932688" y="3337560"/>
            <a:ext cx="2935224" cy="1463040"/>
          </a:xfrm>
          <a:prstGeom prst="rect">
            <a:avLst/>
          </a:prstGeom>
          <a:noFill/>
          <a:ln/>
        </p:spPr>
        <p:txBody>
          <a:bodyPr wrap="square" lIns="0" tIns="0" rIns="0" bIns="0" rtlCol="0" anchor="ctr"/>
          <a:lstStyle/>
          <a:p>
            <a:pPr indent="0" marL="0">
              <a:lnSpc>
                <a:spcPct val="130000"/>
              </a:lnSpc>
              <a:buNone/>
            </a:pPr>
            <a:r>
              <a:rPr lang="en-US" sz="1200" dirty="0">
                <a:solidFill>
                  <a:srgbClr val="3A4656"/>
                </a:solidFill>
                <a:latin typeface="Calibri" pitchFamily="34" charset="0"/>
                <a:ea typeface="Calibri" pitchFamily="34" charset="-122"/>
                <a:cs typeface="Calibri" pitchFamily="34" charset="-120"/>
              </a:rPr>
              <a:t>Where profit margin is lost on the factory floor, and which solutions recover the cost: automation, control, optimized consumption.</a:t>
            </a:r>
            <a:endParaRPr lang="en-US" sz="1200" dirty="0"/>
          </a:p>
        </p:txBody>
      </p:sp>
      <p:sp>
        <p:nvSpPr>
          <p:cNvPr id="8" name="Shape 6"/>
          <p:cNvSpPr/>
          <p:nvPr/>
        </p:nvSpPr>
        <p:spPr>
          <a:xfrm>
            <a:off x="4361688" y="1691640"/>
            <a:ext cx="3520440" cy="3246120"/>
          </a:xfrm>
          <a:prstGeom prst="roundRect">
            <a:avLst>
              <a:gd name="adj" fmla="val 2254"/>
            </a:avLst>
          </a:prstGeom>
          <a:solidFill>
            <a:srgbClr val="FFFFFF"/>
          </a:solidFill>
          <a:ln/>
          <a:effectLst>
            <a:outerShdw sx="100000" sy="100000" kx="0" ky="0" algn="bl" rotWithShape="0" blurRad="76200" dist="25400" dir="5400000">
              <a:srgbClr val="000000">
                <a:alpha val="10000"/>
              </a:srgbClr>
            </a:outerShdw>
          </a:effectLst>
        </p:spPr>
      </p:sp>
      <p:sp>
        <p:nvSpPr>
          <p:cNvPr id="9" name="Text 7"/>
          <p:cNvSpPr/>
          <p:nvPr/>
        </p:nvSpPr>
        <p:spPr>
          <a:xfrm>
            <a:off x="4654296" y="1874520"/>
            <a:ext cx="1371600" cy="640080"/>
          </a:xfrm>
          <a:prstGeom prst="rect">
            <a:avLst/>
          </a:prstGeom>
          <a:noFill/>
          <a:ln/>
        </p:spPr>
        <p:txBody>
          <a:bodyPr wrap="square" lIns="0" tIns="0" rIns="0" bIns="0" rtlCol="0" anchor="ctr"/>
          <a:lstStyle/>
          <a:p>
            <a:pPr indent="0" marL="0">
              <a:buNone/>
            </a:pPr>
            <a:r>
              <a:rPr lang="en-US" sz="3000" b="1" dirty="0">
                <a:solidFill>
                  <a:srgbClr val="D5DBE3"/>
                </a:solidFill>
                <a:latin typeface="Cambria" pitchFamily="34" charset="0"/>
                <a:ea typeface="Cambria" pitchFamily="34" charset="-122"/>
                <a:cs typeface="Cambria" pitchFamily="34" charset="-120"/>
              </a:rPr>
              <a:t>02</a:t>
            </a:r>
            <a:endParaRPr lang="en-US" sz="3000" dirty="0"/>
          </a:p>
        </p:txBody>
      </p:sp>
      <p:sp>
        <p:nvSpPr>
          <p:cNvPr id="10" name="Text 8"/>
          <p:cNvSpPr/>
          <p:nvPr/>
        </p:nvSpPr>
        <p:spPr>
          <a:xfrm>
            <a:off x="4654296" y="2514600"/>
            <a:ext cx="2935224" cy="777240"/>
          </a:xfrm>
          <a:prstGeom prst="rect">
            <a:avLst/>
          </a:prstGeom>
          <a:noFill/>
          <a:ln/>
        </p:spPr>
        <p:txBody>
          <a:bodyPr wrap="square" lIns="0" tIns="0" rIns="0" bIns="0" rtlCol="0" anchor="ctr"/>
          <a:lstStyle/>
          <a:p>
            <a:pPr indent="0" marL="0">
              <a:lnSpc>
                <a:spcPct val="120000"/>
              </a:lnSpc>
              <a:buNone/>
            </a:pPr>
            <a:r>
              <a:rPr lang="en-US" sz="1650" b="1" dirty="0">
                <a:solidFill>
                  <a:srgbClr val="1B3FA0"/>
                </a:solidFill>
                <a:latin typeface="Cambria" pitchFamily="34" charset="0"/>
                <a:ea typeface="Cambria" pitchFamily="34" charset="-122"/>
                <a:cs typeface="Cambria" pitchFamily="34" charset="-120"/>
              </a:rPr>
              <a:t>The factory of the future</a:t>
            </a:r>
            <a:endParaRPr lang="en-US" sz="1650" dirty="0"/>
          </a:p>
        </p:txBody>
      </p:sp>
      <p:sp>
        <p:nvSpPr>
          <p:cNvPr id="11" name="Text 9"/>
          <p:cNvSpPr/>
          <p:nvPr/>
        </p:nvSpPr>
        <p:spPr>
          <a:xfrm>
            <a:off x="4654296" y="3337560"/>
            <a:ext cx="2935224" cy="1463040"/>
          </a:xfrm>
          <a:prstGeom prst="rect">
            <a:avLst/>
          </a:prstGeom>
          <a:noFill/>
          <a:ln/>
        </p:spPr>
        <p:txBody>
          <a:bodyPr wrap="square" lIns="0" tIns="0" rIns="0" bIns="0" rtlCol="0" anchor="ctr"/>
          <a:lstStyle/>
          <a:p>
            <a:pPr indent="0" marL="0">
              <a:lnSpc>
                <a:spcPct val="130000"/>
              </a:lnSpc>
              <a:buNone/>
            </a:pPr>
            <a:r>
              <a:rPr lang="en-US" sz="1200" dirty="0">
                <a:solidFill>
                  <a:srgbClr val="3A4656"/>
                </a:solidFill>
                <a:latin typeface="Calibri" pitchFamily="34" charset="0"/>
                <a:ea typeface="Calibri" pitchFamily="34" charset="-122"/>
                <a:cs typeface="Calibri" pitchFamily="34" charset="-120"/>
              </a:rPr>
              <a:t>What it looks like in practice when automation, measurement, and execution work in the same digital flow.</a:t>
            </a:r>
            <a:endParaRPr lang="en-US" sz="1200" dirty="0"/>
          </a:p>
        </p:txBody>
      </p:sp>
      <p:sp>
        <p:nvSpPr>
          <p:cNvPr id="12" name="Shape 10"/>
          <p:cNvSpPr/>
          <p:nvPr/>
        </p:nvSpPr>
        <p:spPr>
          <a:xfrm>
            <a:off x="8083296" y="1691640"/>
            <a:ext cx="3520440" cy="3246120"/>
          </a:xfrm>
          <a:prstGeom prst="roundRect">
            <a:avLst>
              <a:gd name="adj" fmla="val 2254"/>
            </a:avLst>
          </a:prstGeom>
          <a:solidFill>
            <a:srgbClr val="FFFFFF"/>
          </a:solidFill>
          <a:ln/>
          <a:effectLst>
            <a:outerShdw sx="100000" sy="100000" kx="0" ky="0" algn="bl" rotWithShape="0" blurRad="76200" dist="25400" dir="5400000">
              <a:srgbClr val="000000">
                <a:alpha val="10000"/>
              </a:srgbClr>
            </a:outerShdw>
          </a:effectLst>
        </p:spPr>
      </p:sp>
      <p:sp>
        <p:nvSpPr>
          <p:cNvPr id="13" name="Text 11"/>
          <p:cNvSpPr/>
          <p:nvPr/>
        </p:nvSpPr>
        <p:spPr>
          <a:xfrm>
            <a:off x="8375904" y="1874520"/>
            <a:ext cx="1371600" cy="640080"/>
          </a:xfrm>
          <a:prstGeom prst="rect">
            <a:avLst/>
          </a:prstGeom>
          <a:noFill/>
          <a:ln/>
        </p:spPr>
        <p:txBody>
          <a:bodyPr wrap="square" lIns="0" tIns="0" rIns="0" bIns="0" rtlCol="0" anchor="ctr"/>
          <a:lstStyle/>
          <a:p>
            <a:pPr indent="0" marL="0">
              <a:buNone/>
            </a:pPr>
            <a:r>
              <a:rPr lang="en-US" sz="3000" b="1" dirty="0">
                <a:solidFill>
                  <a:srgbClr val="D5DBE3"/>
                </a:solidFill>
                <a:latin typeface="Cambria" pitchFamily="34" charset="0"/>
                <a:ea typeface="Cambria" pitchFamily="34" charset="-122"/>
                <a:cs typeface="Cambria" pitchFamily="34" charset="-120"/>
              </a:rPr>
              <a:t>03</a:t>
            </a:r>
            <a:endParaRPr lang="en-US" sz="3000" dirty="0"/>
          </a:p>
        </p:txBody>
      </p:sp>
      <p:sp>
        <p:nvSpPr>
          <p:cNvPr id="14" name="Text 12"/>
          <p:cNvSpPr/>
          <p:nvPr/>
        </p:nvSpPr>
        <p:spPr>
          <a:xfrm>
            <a:off x="8375904" y="2514600"/>
            <a:ext cx="2935224" cy="777240"/>
          </a:xfrm>
          <a:prstGeom prst="rect">
            <a:avLst/>
          </a:prstGeom>
          <a:noFill/>
          <a:ln/>
        </p:spPr>
        <p:txBody>
          <a:bodyPr wrap="square" lIns="0" tIns="0" rIns="0" bIns="0" rtlCol="0" anchor="ctr"/>
          <a:lstStyle/>
          <a:p>
            <a:pPr indent="0" marL="0">
              <a:lnSpc>
                <a:spcPct val="120000"/>
              </a:lnSpc>
              <a:buNone/>
            </a:pPr>
            <a:r>
              <a:rPr lang="en-US" sz="1650" b="1" dirty="0">
                <a:solidFill>
                  <a:srgbClr val="A37700"/>
                </a:solidFill>
                <a:latin typeface="Cambria" pitchFamily="34" charset="0"/>
                <a:ea typeface="Cambria" pitchFamily="34" charset="-122"/>
                <a:cs typeface="Cambria" pitchFamily="34" charset="-120"/>
              </a:rPr>
              <a:t>Live Factory at DIGITAL METAL &amp; TIB</a:t>
            </a:r>
            <a:endParaRPr lang="en-US" sz="1650" dirty="0"/>
          </a:p>
        </p:txBody>
      </p:sp>
      <p:sp>
        <p:nvSpPr>
          <p:cNvPr id="15" name="Text 13"/>
          <p:cNvSpPr/>
          <p:nvPr/>
        </p:nvSpPr>
        <p:spPr>
          <a:xfrm>
            <a:off x="8375904" y="3337560"/>
            <a:ext cx="2935224" cy="1463040"/>
          </a:xfrm>
          <a:prstGeom prst="rect">
            <a:avLst/>
          </a:prstGeom>
          <a:noFill/>
          <a:ln/>
        </p:spPr>
        <p:txBody>
          <a:bodyPr wrap="square" lIns="0" tIns="0" rIns="0" bIns="0" rtlCol="0" anchor="ctr"/>
          <a:lstStyle/>
          <a:p>
            <a:pPr indent="0" marL="0">
              <a:lnSpc>
                <a:spcPct val="130000"/>
              </a:lnSpc>
              <a:buNone/>
            </a:pPr>
            <a:r>
              <a:rPr lang="en-US" sz="1200" dirty="0">
                <a:solidFill>
                  <a:srgbClr val="3A4656"/>
                </a:solidFill>
                <a:latin typeface="Calibri" pitchFamily="34" charset="0"/>
                <a:ea typeface="Calibri" pitchFamily="34" charset="-122"/>
                <a:cs typeface="Calibri" pitchFamily="34" charset="-120"/>
              </a:rPr>
              <a:t>The complete manufacturing flow, from raw material to finished part, seen and tested live at the event.</a:t>
            </a:r>
            <a:endParaRPr lang="en-US" sz="1200" dirty="0"/>
          </a:p>
        </p:txBody>
      </p:sp>
      <p:sp>
        <p:nvSpPr>
          <p:cNvPr id="16" name="Text 14"/>
          <p:cNvSpPr/>
          <p:nvPr/>
        </p:nvSpPr>
        <p:spPr>
          <a:xfrm>
            <a:off x="640080" y="5166360"/>
            <a:ext cx="10881360" cy="457200"/>
          </a:xfrm>
          <a:prstGeom prst="rect">
            <a:avLst/>
          </a:prstGeom>
          <a:noFill/>
          <a:ln/>
        </p:spPr>
        <p:txBody>
          <a:bodyPr wrap="square" rtlCol="0" anchor="ctr"/>
          <a:lstStyle/>
          <a:p>
            <a:pPr indent="0" marL="0">
              <a:buNone/>
            </a:pPr>
            <a:r>
              <a:rPr lang="en-US" sz="1250" i="1" dirty="0">
                <a:solidFill>
                  <a:srgbClr val="8394A8"/>
                </a:solidFill>
                <a:latin typeface="Calibri" pitchFamily="34" charset="0"/>
                <a:ea typeface="Calibri" pitchFamily="34" charset="-122"/>
                <a:cs typeface="Calibri" pitchFamily="34" charset="-120"/>
              </a:rPr>
              <a:t>Supported through: themed newsletters, social media campaigns (5 content types), problem-solution posts, and the “Live Factory” series.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6F8"/>
        </a:solidFill>
      </p:bgPr>
    </p:bg>
    <p:spTree>
      <p:nvGrpSpPr>
        <p:cNvPr id="1" name=""/>
        <p:cNvGrpSpPr/>
        <p:nvPr/>
      </p:nvGrpSpPr>
      <p:grpSpPr>
        <a:xfrm>
          <a:off x="0" y="0"/>
          <a:ext cx="0" cy="0"/>
          <a:chOff x="0" y="0"/>
          <a:chExt cx="0" cy="0"/>
        </a:xfrm>
      </p:grpSpPr>
      <p:sp>
        <p:nvSpPr>
          <p:cNvPr id="2" name="Shape 0"/>
          <p:cNvSpPr/>
          <p:nvPr/>
        </p:nvSpPr>
        <p:spPr>
          <a:xfrm>
            <a:off x="0" y="0"/>
            <a:ext cx="12188952" cy="128016"/>
          </a:xfrm>
          <a:prstGeom prst="rect">
            <a:avLst/>
          </a:prstGeom>
          <a:solidFill>
            <a:srgbClr val="0F1F4D"/>
          </a:solidFill>
          <a:ln/>
        </p:spPr>
      </p:sp>
      <p:sp>
        <p:nvSpPr>
          <p:cNvPr id="3" name="Shape 1"/>
          <p:cNvSpPr/>
          <p:nvPr/>
        </p:nvSpPr>
        <p:spPr>
          <a:xfrm>
            <a:off x="640080" y="822960"/>
            <a:ext cx="2286000" cy="384048"/>
          </a:xfrm>
          <a:prstGeom prst="roundRect">
            <a:avLst>
              <a:gd name="adj" fmla="val 50000"/>
            </a:avLst>
          </a:prstGeom>
          <a:solidFill>
            <a:srgbClr val="C8102E"/>
          </a:solidFill>
          <a:ln/>
        </p:spPr>
      </p:sp>
      <p:sp>
        <p:nvSpPr>
          <p:cNvPr id="4" name="Text 2"/>
          <p:cNvSpPr/>
          <p:nvPr/>
        </p:nvSpPr>
        <p:spPr>
          <a:xfrm>
            <a:off x="640080" y="822960"/>
            <a:ext cx="2286000" cy="384048"/>
          </a:xfrm>
          <a:prstGeom prst="rect">
            <a:avLst/>
          </a:prstGeom>
          <a:noFill/>
          <a:ln/>
        </p:spPr>
        <p:txBody>
          <a:bodyPr wrap="square" lIns="0" tIns="0" rIns="0" bIns="0" rtlCol="0" anchor="ctr"/>
          <a:lstStyle/>
          <a:p>
            <a:pPr algn="ctr" indent="0" marL="0">
              <a:buNone/>
            </a:pPr>
            <a:r>
              <a:rPr lang="en-US" sz="1100" b="1" spc="50" kern="0" dirty="0">
                <a:solidFill>
                  <a:srgbClr val="FFFFFF"/>
                </a:solidFill>
                <a:latin typeface="Calibri" pitchFamily="34" charset="0"/>
                <a:ea typeface="Calibri" pitchFamily="34" charset="-122"/>
                <a:cs typeface="Calibri" pitchFamily="34" charset="-120"/>
              </a:rPr>
              <a:t>RESERVE YOUR SPOT</a:t>
            </a:r>
            <a:endParaRPr lang="en-US" sz="1100" dirty="0"/>
          </a:p>
        </p:txBody>
      </p:sp>
      <p:sp>
        <p:nvSpPr>
          <p:cNvPr id="5" name="Text 3"/>
          <p:cNvSpPr/>
          <p:nvPr/>
        </p:nvSpPr>
        <p:spPr>
          <a:xfrm>
            <a:off x="640080" y="1417320"/>
            <a:ext cx="7772400" cy="1554480"/>
          </a:xfrm>
          <a:prstGeom prst="rect">
            <a:avLst/>
          </a:prstGeom>
          <a:noFill/>
          <a:ln/>
        </p:spPr>
        <p:txBody>
          <a:bodyPr wrap="square" rtlCol="0" anchor="ctr"/>
          <a:lstStyle/>
          <a:p>
            <a:pPr indent="0" marL="0">
              <a:lnSpc>
                <a:spcPct val="115000"/>
              </a:lnSpc>
              <a:buNone/>
            </a:pPr>
            <a:r>
              <a:rPr lang="en-US" sz="3000" b="1" dirty="0">
                <a:solidFill>
                  <a:srgbClr val="0F1F4D"/>
                </a:solidFill>
                <a:latin typeface="Cambria" pitchFamily="34" charset="0"/>
                <a:ea typeface="Cambria" pitchFamily="34" charset="-122"/>
                <a:cs typeface="Cambria" pitchFamily="34" charset="-120"/>
              </a:rPr>
              <a:t>Be part of the new generation of</a:t>
            </a:r>
            <a:endParaRPr lang="en-US" sz="3000" dirty="0"/>
          </a:p>
          <a:p>
            <a:pPr indent="0" marL="0">
              <a:lnSpc>
                <a:spcPct val="115000"/>
              </a:lnSpc>
              <a:buNone/>
            </a:pPr>
            <a:r>
              <a:rPr lang="en-US" sz="3000" b="1" dirty="0">
                <a:solidFill>
                  <a:srgbClr val="0F1F4D"/>
                </a:solidFill>
                <a:latin typeface="Cambria" pitchFamily="34" charset="0"/>
                <a:ea typeface="Cambria" pitchFamily="34" charset="-122"/>
                <a:cs typeface="Cambria" pitchFamily="34" charset="-120"/>
              </a:rPr>
              <a:t>DIGITAL METAL &amp; TIB</a:t>
            </a:r>
            <a:endParaRPr lang="en-US" sz="3000" dirty="0"/>
          </a:p>
        </p:txBody>
      </p:sp>
      <p:sp>
        <p:nvSpPr>
          <p:cNvPr id="6" name="Shape 4"/>
          <p:cNvSpPr/>
          <p:nvPr/>
        </p:nvSpPr>
        <p:spPr>
          <a:xfrm>
            <a:off x="640080" y="3246120"/>
            <a:ext cx="420624" cy="420624"/>
          </a:xfrm>
          <a:prstGeom prst="ellipse">
            <a:avLst/>
          </a:prstGeom>
          <a:solidFill>
            <a:srgbClr val="C8102E"/>
          </a:solidFill>
          <a:ln/>
        </p:spPr>
      </p:sp>
      <p:pic>
        <p:nvPicPr>
          <p:cNvPr id="7" name="Image 0" descr="preencoded.png">    </p:cNvPr>
          <p:cNvPicPr>
            <a:picLocks noChangeAspect="1"/>
          </p:cNvPicPr>
          <p:nvPr/>
        </p:nvPicPr>
        <p:blipFill>
          <a:blip r:embed="rId1"/>
          <a:stretch>
            <a:fillRect/>
          </a:stretch>
        </p:blipFill>
        <p:spPr>
          <a:xfrm>
            <a:off x="740664" y="3346704"/>
            <a:ext cx="219456" cy="219456"/>
          </a:xfrm>
          <a:prstGeom prst="rect">
            <a:avLst/>
          </a:prstGeom>
        </p:spPr>
      </p:pic>
      <p:sp>
        <p:nvSpPr>
          <p:cNvPr id="8" name="Text 5"/>
          <p:cNvSpPr/>
          <p:nvPr/>
        </p:nvSpPr>
        <p:spPr>
          <a:xfrm>
            <a:off x="1234440" y="3246120"/>
            <a:ext cx="3657600" cy="420624"/>
          </a:xfrm>
          <a:prstGeom prst="rect">
            <a:avLst/>
          </a:prstGeom>
          <a:noFill/>
          <a:ln/>
        </p:spPr>
        <p:txBody>
          <a:bodyPr wrap="square" lIns="0" tIns="0" rIns="0" bIns="0" rtlCol="0" anchor="ctr"/>
          <a:lstStyle/>
          <a:p>
            <a:pPr indent="0" marL="0">
              <a:buNone/>
            </a:pPr>
            <a:r>
              <a:rPr lang="en-US" sz="1600" b="1" dirty="0">
                <a:solidFill>
                  <a:srgbClr val="0F1F4D"/>
                </a:solidFill>
                <a:latin typeface="Calibri" pitchFamily="34" charset="0"/>
                <a:ea typeface="Calibri" pitchFamily="34" charset="-122"/>
                <a:cs typeface="Calibri" pitchFamily="34" charset="-120"/>
              </a:rPr>
              <a:t>May 11-14, 2027</a:t>
            </a:r>
            <a:endParaRPr lang="en-US" sz="1600" dirty="0"/>
          </a:p>
        </p:txBody>
      </p:sp>
      <p:sp>
        <p:nvSpPr>
          <p:cNvPr id="9" name="Shape 6"/>
          <p:cNvSpPr/>
          <p:nvPr/>
        </p:nvSpPr>
        <p:spPr>
          <a:xfrm>
            <a:off x="640080" y="3794760"/>
            <a:ext cx="420624" cy="420624"/>
          </a:xfrm>
          <a:prstGeom prst="ellipse">
            <a:avLst/>
          </a:prstGeom>
          <a:solidFill>
            <a:srgbClr val="1B3FA0"/>
          </a:solidFill>
          <a:ln/>
        </p:spPr>
      </p:sp>
      <p:pic>
        <p:nvPicPr>
          <p:cNvPr id="10" name="Image 1" descr="preencoded.png">    </p:cNvPr>
          <p:cNvPicPr>
            <a:picLocks noChangeAspect="1"/>
          </p:cNvPicPr>
          <p:nvPr/>
        </p:nvPicPr>
        <p:blipFill>
          <a:blip r:embed="rId2"/>
          <a:stretch>
            <a:fillRect/>
          </a:stretch>
        </p:blipFill>
        <p:spPr>
          <a:xfrm>
            <a:off x="740664" y="3895344"/>
            <a:ext cx="219456" cy="219456"/>
          </a:xfrm>
          <a:prstGeom prst="rect">
            <a:avLst/>
          </a:prstGeom>
        </p:spPr>
      </p:pic>
      <p:sp>
        <p:nvSpPr>
          <p:cNvPr id="11" name="Text 7"/>
          <p:cNvSpPr/>
          <p:nvPr/>
        </p:nvSpPr>
        <p:spPr>
          <a:xfrm>
            <a:off x="1234440" y="3794760"/>
            <a:ext cx="3657600" cy="420624"/>
          </a:xfrm>
          <a:prstGeom prst="rect">
            <a:avLst/>
          </a:prstGeom>
          <a:noFill/>
          <a:ln/>
        </p:spPr>
        <p:txBody>
          <a:bodyPr wrap="square" lIns="0" tIns="0" rIns="0" bIns="0" rtlCol="0" anchor="ctr"/>
          <a:lstStyle/>
          <a:p>
            <a:pPr indent="0" marL="0">
              <a:buNone/>
            </a:pPr>
            <a:r>
              <a:rPr lang="en-US" sz="1600" b="1" dirty="0">
                <a:solidFill>
                  <a:srgbClr val="0F1F4D"/>
                </a:solidFill>
                <a:latin typeface="Calibri" pitchFamily="34" charset="0"/>
                <a:ea typeface="Calibri" pitchFamily="34" charset="-122"/>
                <a:cs typeface="Calibri" pitchFamily="34" charset="-120"/>
              </a:rPr>
              <a:t>ROMEXPO, Bucharest</a:t>
            </a:r>
            <a:endParaRPr lang="en-US" sz="1600" dirty="0"/>
          </a:p>
        </p:txBody>
      </p:sp>
      <p:sp>
        <p:nvSpPr>
          <p:cNvPr id="12" name="Text 8"/>
          <p:cNvSpPr/>
          <p:nvPr/>
        </p:nvSpPr>
        <p:spPr>
          <a:xfrm>
            <a:off x="640080" y="4572000"/>
            <a:ext cx="7132320" cy="822960"/>
          </a:xfrm>
          <a:prstGeom prst="rect">
            <a:avLst/>
          </a:prstGeom>
          <a:noFill/>
          <a:ln/>
        </p:spPr>
        <p:txBody>
          <a:bodyPr wrap="square" rtlCol="0" anchor="ctr"/>
          <a:lstStyle/>
          <a:p>
            <a:pPr indent="0" marL="0">
              <a:lnSpc>
                <a:spcPct val="125000"/>
              </a:lnSpc>
              <a:buNone/>
            </a:pPr>
            <a:r>
              <a:rPr lang="en-US" sz="1350" i="1" dirty="0">
                <a:solidFill>
                  <a:srgbClr val="3A4656"/>
                </a:solidFill>
                <a:latin typeface="Calibri" pitchFamily="34" charset="0"/>
                <a:ea typeface="Calibri" pitchFamily="34" charset="-122"/>
                <a:cs typeface="Calibri" pitchFamily="34" charset="-120"/>
              </a:rPr>
              <a:t>Plan your participation early for the best exhibition terms and optimal positioning within the event's new concept.</a:t>
            </a:r>
            <a:endParaRPr lang="en-US" sz="1350" dirty="0"/>
          </a:p>
        </p:txBody>
      </p:sp>
      <p:sp>
        <p:nvSpPr>
          <p:cNvPr id="13" name="Shape 9"/>
          <p:cNvSpPr/>
          <p:nvPr/>
        </p:nvSpPr>
        <p:spPr>
          <a:xfrm>
            <a:off x="640080" y="5532120"/>
            <a:ext cx="1920240" cy="548640"/>
          </a:xfrm>
          <a:prstGeom prst="roundRect">
            <a:avLst>
              <a:gd name="adj" fmla="val 50000"/>
            </a:avLst>
          </a:prstGeom>
          <a:solidFill>
            <a:srgbClr val="C8102E"/>
          </a:solidFill>
          <a:ln/>
        </p:spPr>
      </p:sp>
      <p:sp>
        <p:nvSpPr>
          <p:cNvPr id="14" name="Text 10"/>
          <p:cNvSpPr/>
          <p:nvPr/>
        </p:nvSpPr>
        <p:spPr>
          <a:xfrm>
            <a:off x="640080" y="5532120"/>
            <a:ext cx="192024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CONTACT US</a:t>
            </a:r>
            <a:endParaRPr lang="en-US" sz="1300" dirty="0"/>
          </a:p>
        </p:txBody>
      </p:sp>
      <p:pic>
        <p:nvPicPr>
          <p:cNvPr id="15" name="Image 2" descr="preencoded.png">    </p:cNvPr>
          <p:cNvPicPr>
            <a:picLocks noChangeAspect="1"/>
          </p:cNvPicPr>
          <p:nvPr/>
        </p:nvPicPr>
        <p:blipFill>
          <a:blip r:embed="rId3"/>
          <a:stretch>
            <a:fillRect/>
          </a:stretch>
        </p:blipFill>
        <p:spPr>
          <a:xfrm>
            <a:off x="2880360" y="5660136"/>
            <a:ext cx="219456" cy="219456"/>
          </a:xfrm>
          <a:prstGeom prst="rect">
            <a:avLst/>
          </a:prstGeom>
        </p:spPr>
      </p:pic>
      <p:sp>
        <p:nvSpPr>
          <p:cNvPr id="16" name="Text 11"/>
          <p:cNvSpPr/>
          <p:nvPr/>
        </p:nvSpPr>
        <p:spPr>
          <a:xfrm>
            <a:off x="3172968" y="5532120"/>
            <a:ext cx="2377440" cy="548640"/>
          </a:xfrm>
          <a:prstGeom prst="rect">
            <a:avLst/>
          </a:prstGeom>
          <a:noFill/>
          <a:ln/>
        </p:spPr>
        <p:txBody>
          <a:bodyPr wrap="square" lIns="0" tIns="0" rIns="0" bIns="0" rtlCol="0" anchor="ctr"/>
          <a:lstStyle/>
          <a:p>
            <a:pPr indent="0" marL="0">
              <a:buNone/>
            </a:pPr>
            <a:r>
              <a:rPr lang="en-US" sz="1300" b="1" dirty="0">
                <a:solidFill>
                  <a:srgbClr val="0F1F4D"/>
                </a:solidFill>
                <a:latin typeface="Calibri" pitchFamily="34" charset="0"/>
                <a:ea typeface="Calibri" pitchFamily="34" charset="-122"/>
                <a:cs typeface="Calibri" pitchFamily="34" charset="-120"/>
              </a:rPr>
              <a:t>romexpo@romexpo.ro</a:t>
            </a:r>
            <a:endParaRPr lang="en-US" sz="1300" dirty="0"/>
          </a:p>
        </p:txBody>
      </p:sp>
      <p:pic>
        <p:nvPicPr>
          <p:cNvPr id="17" name="Image 3" descr="preencoded.png">    </p:cNvPr>
          <p:cNvPicPr>
            <a:picLocks noChangeAspect="1"/>
          </p:cNvPicPr>
          <p:nvPr/>
        </p:nvPicPr>
        <p:blipFill>
          <a:blip r:embed="rId4"/>
          <a:stretch>
            <a:fillRect/>
          </a:stretch>
        </p:blipFill>
        <p:spPr>
          <a:xfrm>
            <a:off x="5623560" y="5660136"/>
            <a:ext cx="219456" cy="219456"/>
          </a:xfrm>
          <a:prstGeom prst="rect">
            <a:avLst/>
          </a:prstGeom>
        </p:spPr>
      </p:pic>
      <p:sp>
        <p:nvSpPr>
          <p:cNvPr id="18" name="Text 12"/>
          <p:cNvSpPr/>
          <p:nvPr/>
        </p:nvSpPr>
        <p:spPr>
          <a:xfrm>
            <a:off x="5916168" y="5532120"/>
            <a:ext cx="2743200" cy="548640"/>
          </a:xfrm>
          <a:prstGeom prst="rect">
            <a:avLst/>
          </a:prstGeom>
          <a:noFill/>
          <a:ln/>
        </p:spPr>
        <p:txBody>
          <a:bodyPr wrap="square" lIns="0" tIns="0" rIns="0" bIns="0" rtlCol="0" anchor="ctr"/>
          <a:lstStyle/>
          <a:p>
            <a:pPr indent="0" marL="0">
              <a:buNone/>
            </a:pPr>
            <a:r>
              <a:rPr lang="en-US" sz="1300" b="1" dirty="0">
                <a:solidFill>
                  <a:srgbClr val="0F1F4D"/>
                </a:solidFill>
                <a:latin typeface="Calibri" pitchFamily="34" charset="0"/>
                <a:ea typeface="Calibri" pitchFamily="34" charset="-122"/>
                <a:cs typeface="Calibri" pitchFamily="34" charset="-120"/>
              </a:rPr>
              <a:t>www.digitalmetal-tib.ro</a:t>
            </a:r>
            <a:endParaRPr lang="en-US" sz="1300" dirty="0"/>
          </a:p>
        </p:txBody>
      </p:sp>
      <p:pic>
        <p:nvPicPr>
          <p:cNvPr id="19" name="Image 4" descr="/home/claude/icon_robotic_arm.png">    </p:cNvPr>
          <p:cNvPicPr>
            <a:picLocks noChangeAspect="1"/>
          </p:cNvPicPr>
          <p:nvPr/>
        </p:nvPicPr>
        <p:blipFill>
          <a:blip r:embed="rId5"/>
          <a:stretch>
            <a:fillRect/>
          </a:stretch>
        </p:blipFill>
        <p:spPr>
          <a:xfrm>
            <a:off x="9646920" y="1051560"/>
            <a:ext cx="1783080" cy="1783080"/>
          </a:xfrm>
          <a:prstGeom prst="rect">
            <a:avLst/>
          </a:prstGeom>
        </p:spPr>
      </p:pic>
      <p:pic>
        <p:nvPicPr>
          <p:cNvPr id="20" name="Image 5" descr="/home/claude/icon_cnc_machine.png">    </p:cNvPr>
          <p:cNvPicPr>
            <a:picLocks noChangeAspect="1"/>
          </p:cNvPicPr>
          <p:nvPr/>
        </p:nvPicPr>
        <p:blipFill>
          <a:blip r:embed="rId6"/>
          <a:stretch>
            <a:fillRect/>
          </a:stretch>
        </p:blipFill>
        <p:spPr>
          <a:xfrm>
            <a:off x="10287000" y="3063240"/>
            <a:ext cx="1234440" cy="1234440"/>
          </a:xfrm>
          <a:prstGeom prst="rect">
            <a:avLst/>
          </a:prstGeom>
        </p:spPr>
      </p:pic>
      <p:pic>
        <p:nvPicPr>
          <p:cNvPr id="21" name="Image 6" descr="/home/claude/icon_chip.png">    </p:cNvPr>
          <p:cNvPicPr>
            <a:picLocks noChangeAspect="1"/>
          </p:cNvPicPr>
          <p:nvPr/>
        </p:nvPicPr>
        <p:blipFill>
          <a:blip r:embed="rId7"/>
          <a:stretch>
            <a:fillRect/>
          </a:stretch>
        </p:blipFill>
        <p:spPr>
          <a:xfrm>
            <a:off x="9006840" y="4343400"/>
            <a:ext cx="868680" cy="8686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METAL &amp; TIB 2027</dc:title>
  <dc:subject>PptxGenJS Presentation</dc:subject>
  <dc:creator>ROMEXPO</dc:creator>
  <cp:lastModifiedBy>ROMEXPO</cp:lastModifiedBy>
  <cp:revision>1</cp:revision>
  <dcterms:created xsi:type="dcterms:W3CDTF">2026-07-08T06:33:28Z</dcterms:created>
  <dcterms:modified xsi:type="dcterms:W3CDTF">2026-07-08T06:33:28Z</dcterms:modified>
</cp:coreProperties>
</file>